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67" r:id="rId4"/>
    <p:sldId id="275" r:id="rId5"/>
    <p:sldId id="258" r:id="rId6"/>
    <p:sldId id="273" r:id="rId7"/>
    <p:sldId id="274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5A743-7BB5-4401-B168-29410CC441F1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53C2EF-5CAF-468B-A2C4-FB9857DA82B8}">
      <dgm:prSet custT="1"/>
      <dgm:spPr/>
      <dgm:t>
        <a:bodyPr/>
        <a:lstStyle/>
        <a:p>
          <a:pPr rtl="0"/>
          <a:r>
            <a:rPr lang="ru-RU" sz="2000" dirty="0" err="1" smtClean="0"/>
            <a:t>повний</a:t>
          </a:r>
          <a:r>
            <a:rPr lang="ru-RU" sz="2000" dirty="0" smtClean="0"/>
            <a:t> </a:t>
          </a:r>
          <a:r>
            <a:rPr lang="ru-RU" sz="2000" dirty="0" err="1" smtClean="0"/>
            <a:t>облік</a:t>
          </a:r>
          <a:r>
            <a:rPr lang="ru-RU" sz="2000" dirty="0" smtClean="0"/>
            <a:t> </a:t>
          </a:r>
          <a:r>
            <a:rPr lang="ru-RU" sz="2000" dirty="0" err="1" smtClean="0"/>
            <a:t>товарів</a:t>
          </a:r>
          <a:r>
            <a:rPr lang="ru-RU" sz="2000" dirty="0" smtClean="0"/>
            <a:t> і </a:t>
          </a:r>
          <a:r>
            <a:rPr lang="ru-RU" sz="2000" dirty="0" err="1" smtClean="0"/>
            <a:t>послуг</a:t>
          </a:r>
          <a:r>
            <a:rPr lang="ru-RU" sz="2000" dirty="0" smtClean="0"/>
            <a:t> (</a:t>
          </a:r>
          <a:r>
            <a:rPr lang="ru-RU" sz="2000" dirty="0" err="1" smtClean="0"/>
            <a:t>наявність</a:t>
          </a:r>
          <a:r>
            <a:rPr lang="ru-RU" sz="2000" dirty="0" smtClean="0"/>
            <a:t> і </a:t>
          </a:r>
          <a:r>
            <a:rPr lang="ru-RU" sz="2000" dirty="0" err="1" smtClean="0"/>
            <a:t>рух</a:t>
          </a:r>
          <a:r>
            <a:rPr lang="ru-RU" sz="2000" dirty="0" smtClean="0"/>
            <a:t> </a:t>
          </a:r>
          <a:r>
            <a:rPr lang="ru-RU" sz="2000" dirty="0" err="1" smtClean="0"/>
            <a:t>товарів</a:t>
          </a:r>
          <a:r>
            <a:rPr lang="ru-RU" sz="2000" dirty="0" smtClean="0"/>
            <a:t>, </a:t>
          </a:r>
          <a:r>
            <a:rPr lang="ru-RU" sz="2000" dirty="0" err="1" smtClean="0"/>
            <a:t>групування</a:t>
          </a:r>
          <a:r>
            <a:rPr lang="ru-RU" sz="2000" dirty="0" smtClean="0"/>
            <a:t> по </a:t>
          </a:r>
          <a:r>
            <a:rPr lang="ru-RU" sz="2000" dirty="0" err="1" smtClean="0"/>
            <a:t>категоріях</a:t>
          </a:r>
          <a:r>
            <a:rPr lang="ru-RU" sz="2000" dirty="0" smtClean="0"/>
            <a:t>, типам </a:t>
          </a:r>
          <a:r>
            <a:rPr lang="ru-RU" sz="2000" dirty="0" err="1" smtClean="0"/>
            <a:t>документів</a:t>
          </a:r>
          <a:r>
            <a:rPr lang="ru-RU" sz="2000" dirty="0" smtClean="0"/>
            <a:t> і </a:t>
          </a:r>
          <a:r>
            <a:rPr lang="ru-RU" sz="2000" dirty="0" err="1" smtClean="0"/>
            <a:t>звітам</a:t>
          </a:r>
          <a:r>
            <a:rPr lang="ru-RU" sz="2000" dirty="0" smtClean="0"/>
            <a:t>);</a:t>
          </a:r>
          <a:endParaRPr lang="ru-RU" sz="2000" dirty="0"/>
        </a:p>
      </dgm:t>
    </dgm:pt>
    <dgm:pt modelId="{7689E416-A463-4992-8724-B77DC352159A}" type="parTrans" cxnId="{F439C6D2-8692-459D-838E-0FB6E2386046}">
      <dgm:prSet/>
      <dgm:spPr/>
      <dgm:t>
        <a:bodyPr/>
        <a:lstStyle/>
        <a:p>
          <a:endParaRPr lang="ru-RU" sz="2000"/>
        </a:p>
      </dgm:t>
    </dgm:pt>
    <dgm:pt modelId="{229BA139-BBA9-4419-B239-25E8D08775EA}" type="sibTrans" cxnId="{F439C6D2-8692-459D-838E-0FB6E2386046}">
      <dgm:prSet/>
      <dgm:spPr/>
      <dgm:t>
        <a:bodyPr/>
        <a:lstStyle/>
        <a:p>
          <a:endParaRPr lang="ru-RU" sz="2000"/>
        </a:p>
      </dgm:t>
    </dgm:pt>
    <dgm:pt modelId="{D4B8393D-C579-4902-9074-02D4226AEBEA}">
      <dgm:prSet custT="1"/>
      <dgm:spPr/>
      <dgm:t>
        <a:bodyPr/>
        <a:lstStyle/>
        <a:p>
          <a:pPr rtl="0"/>
          <a:r>
            <a:rPr lang="ru-RU" sz="2000" dirty="0" err="1" smtClean="0"/>
            <a:t>ведення</a:t>
          </a:r>
          <a:r>
            <a:rPr lang="ru-RU" sz="2000" dirty="0" smtClean="0"/>
            <a:t> </a:t>
          </a:r>
          <a:r>
            <a:rPr lang="ru-RU" sz="2000" dirty="0" err="1" smtClean="0"/>
            <a:t>бази</a:t>
          </a:r>
          <a:r>
            <a:rPr lang="ru-RU" sz="2000" dirty="0" smtClean="0"/>
            <a:t> </a:t>
          </a:r>
          <a:r>
            <a:rPr lang="ru-RU" sz="2000" dirty="0" err="1" smtClean="0"/>
            <a:t>клієнтів</a:t>
          </a:r>
          <a:r>
            <a:rPr lang="ru-RU" sz="2000" dirty="0" smtClean="0"/>
            <a:t> і </a:t>
          </a:r>
          <a:r>
            <a:rPr lang="ru-RU" sz="2000" dirty="0" err="1" smtClean="0"/>
            <a:t>гнучке</a:t>
          </a:r>
          <a:r>
            <a:rPr lang="ru-RU" sz="2000" dirty="0" smtClean="0"/>
            <a:t> </a:t>
          </a:r>
          <a:r>
            <a:rPr lang="ru-RU" sz="2000" dirty="0" err="1" smtClean="0"/>
            <a:t>формування</a:t>
          </a:r>
          <a:r>
            <a:rPr lang="ru-RU" sz="2000" dirty="0" smtClean="0"/>
            <a:t> </a:t>
          </a:r>
          <a:r>
            <a:rPr lang="ru-RU" sz="2000" dirty="0" err="1" smtClean="0"/>
            <a:t>системи</a:t>
          </a:r>
          <a:r>
            <a:rPr lang="ru-RU" sz="2000" dirty="0" smtClean="0"/>
            <a:t> </a:t>
          </a:r>
          <a:r>
            <a:rPr lang="ru-RU" sz="2000" dirty="0" err="1" smtClean="0"/>
            <a:t>їх</a:t>
          </a:r>
          <a:r>
            <a:rPr lang="ru-RU" sz="2000" dirty="0" smtClean="0"/>
            <a:t> </a:t>
          </a:r>
          <a:r>
            <a:rPr lang="ru-RU" sz="2000" dirty="0" err="1" smtClean="0"/>
            <a:t>лояльності</a:t>
          </a:r>
          <a:r>
            <a:rPr lang="ru-RU" sz="2000" dirty="0" smtClean="0"/>
            <a:t>;</a:t>
          </a:r>
          <a:endParaRPr lang="ru-RU" sz="2000" dirty="0"/>
        </a:p>
      </dgm:t>
    </dgm:pt>
    <dgm:pt modelId="{2A028B1A-2FF1-41D6-BD06-5D0B4E95D9A2}" type="parTrans" cxnId="{A27B58E0-DCCE-43BF-9C2C-85619ABA9094}">
      <dgm:prSet/>
      <dgm:spPr/>
      <dgm:t>
        <a:bodyPr/>
        <a:lstStyle/>
        <a:p>
          <a:endParaRPr lang="ru-RU" sz="2000"/>
        </a:p>
      </dgm:t>
    </dgm:pt>
    <dgm:pt modelId="{2369D2FA-81FE-43E1-8043-DC9C098B99A0}" type="sibTrans" cxnId="{A27B58E0-DCCE-43BF-9C2C-85619ABA9094}">
      <dgm:prSet/>
      <dgm:spPr/>
      <dgm:t>
        <a:bodyPr/>
        <a:lstStyle/>
        <a:p>
          <a:endParaRPr lang="ru-RU" sz="2000"/>
        </a:p>
      </dgm:t>
    </dgm:pt>
    <dgm:pt modelId="{959C3869-27AC-4D1E-9C93-6DAF2B9D0CF9}">
      <dgm:prSet custT="1"/>
      <dgm:spPr/>
      <dgm:t>
        <a:bodyPr/>
        <a:lstStyle/>
        <a:p>
          <a:pPr rtl="0"/>
          <a:r>
            <a:rPr lang="ru-RU" sz="2000" dirty="0" err="1" smtClean="0"/>
            <a:t>здійснення</a:t>
          </a:r>
          <a:r>
            <a:rPr lang="ru-RU" sz="2000" dirty="0" smtClean="0"/>
            <a:t> контролю </a:t>
          </a:r>
          <a:r>
            <a:rPr lang="ru-RU" sz="2000" dirty="0" err="1" smtClean="0"/>
            <a:t>дій</a:t>
          </a:r>
          <a:r>
            <a:rPr lang="ru-RU" sz="2000" dirty="0" smtClean="0"/>
            <a:t> персоналу.</a:t>
          </a:r>
          <a:endParaRPr lang="ru-RU" sz="2000" dirty="0"/>
        </a:p>
      </dgm:t>
    </dgm:pt>
    <dgm:pt modelId="{AC338282-5F1E-49B7-A330-14F10D095430}" type="parTrans" cxnId="{6648E479-92D1-4A01-B2B4-93DB0D28AB89}">
      <dgm:prSet/>
      <dgm:spPr/>
      <dgm:t>
        <a:bodyPr/>
        <a:lstStyle/>
        <a:p>
          <a:endParaRPr lang="ru-RU" sz="2000"/>
        </a:p>
      </dgm:t>
    </dgm:pt>
    <dgm:pt modelId="{3E6B40BC-1030-41A5-952E-A9883C41C472}" type="sibTrans" cxnId="{6648E479-92D1-4A01-B2B4-93DB0D28AB89}">
      <dgm:prSet/>
      <dgm:spPr/>
      <dgm:t>
        <a:bodyPr/>
        <a:lstStyle/>
        <a:p>
          <a:endParaRPr lang="ru-RU" sz="2000"/>
        </a:p>
      </dgm:t>
    </dgm:pt>
    <dgm:pt modelId="{DDA06C2D-7E67-44E3-B669-4A67F40ACB43}">
      <dgm:prSet custT="1"/>
      <dgm:spPr/>
      <dgm:t>
        <a:bodyPr/>
        <a:lstStyle/>
        <a:p>
          <a:pPr rtl="0"/>
          <a:r>
            <a:rPr lang="ru-RU" sz="2000" noProof="0" dirty="0" err="1" smtClean="0"/>
            <a:t>повний</a:t>
          </a:r>
          <a:r>
            <a:rPr lang="ru-RU" sz="2000" noProof="0" dirty="0" smtClean="0"/>
            <a:t> </a:t>
          </a:r>
          <a:r>
            <a:rPr lang="ru-RU" sz="2000" noProof="0" dirty="0" err="1" smtClean="0"/>
            <a:t>облік</a:t>
          </a:r>
          <a:r>
            <a:rPr lang="ru-RU" sz="2000" noProof="0" dirty="0" smtClean="0"/>
            <a:t> </a:t>
          </a:r>
          <a:r>
            <a:rPr lang="ru-RU" sz="2000" noProof="0" dirty="0" err="1" smtClean="0"/>
            <a:t>готівкових</a:t>
          </a:r>
          <a:r>
            <a:rPr lang="ru-RU" sz="2000" noProof="0" dirty="0" smtClean="0"/>
            <a:t> і </a:t>
          </a:r>
          <a:r>
            <a:rPr lang="ru-RU" sz="2000" noProof="0" dirty="0" err="1" smtClean="0"/>
            <a:t>безготівкових</a:t>
          </a:r>
          <a:r>
            <a:rPr lang="ru-RU" sz="2000" noProof="0" dirty="0" smtClean="0"/>
            <a:t> </a:t>
          </a:r>
          <a:r>
            <a:rPr lang="ru-RU" sz="2000" noProof="0" dirty="0" err="1" smtClean="0"/>
            <a:t>коштів</a:t>
          </a:r>
          <a:r>
            <a:rPr lang="ru-RU" sz="2000" noProof="0" dirty="0" smtClean="0"/>
            <a:t> </a:t>
          </a:r>
          <a:r>
            <a:rPr lang="ru-RU" sz="2000" noProof="0" dirty="0" err="1" smtClean="0"/>
            <a:t>об'єкта</a:t>
          </a:r>
          <a:r>
            <a:rPr lang="ru-RU" sz="2000" noProof="0" dirty="0" smtClean="0"/>
            <a:t>, </a:t>
          </a:r>
          <a:r>
            <a:rPr lang="ru-RU" sz="2000" noProof="0" dirty="0" err="1" smtClean="0"/>
            <a:t>ведення</a:t>
          </a:r>
          <a:r>
            <a:rPr lang="ru-RU" sz="2000" noProof="0" dirty="0" smtClean="0"/>
            <a:t> </a:t>
          </a:r>
          <a:r>
            <a:rPr lang="ru-RU" sz="2000" noProof="0" dirty="0" err="1" smtClean="0"/>
            <a:t>розрахунків</a:t>
          </a:r>
          <a:r>
            <a:rPr lang="ru-RU" sz="2000" noProof="0" dirty="0" smtClean="0"/>
            <a:t> з </a:t>
          </a:r>
          <a:r>
            <a:rPr lang="ru-RU" sz="2000" noProof="0" dirty="0" err="1" smtClean="0"/>
            <a:t>постачальниками</a:t>
          </a:r>
          <a:r>
            <a:rPr lang="ru-RU" sz="2000" noProof="0" dirty="0" smtClean="0"/>
            <a:t> й </a:t>
          </a:r>
          <a:r>
            <a:rPr lang="ru-RU" sz="2000" noProof="0" dirty="0" err="1" smtClean="0"/>
            <a:t>операційних</a:t>
          </a:r>
          <a:r>
            <a:rPr lang="ru-RU" sz="2000" noProof="0" dirty="0" smtClean="0"/>
            <a:t> </a:t>
          </a:r>
          <a:r>
            <a:rPr lang="ru-RU" sz="2000" noProof="0" dirty="0" err="1" smtClean="0"/>
            <a:t>витрат</a:t>
          </a:r>
          <a:r>
            <a:rPr lang="ru-RU" sz="2000" noProof="0" dirty="0" smtClean="0"/>
            <a:t>;</a:t>
          </a:r>
          <a:endParaRPr lang="uk-UA" sz="2000" noProof="0" dirty="0"/>
        </a:p>
      </dgm:t>
    </dgm:pt>
    <dgm:pt modelId="{B5F7584F-BBA7-49D7-BF82-59C7F0DA1A14}" type="parTrans" cxnId="{2DF4E64F-E65E-461E-8AD3-703A485CAFBC}">
      <dgm:prSet/>
      <dgm:spPr/>
      <dgm:t>
        <a:bodyPr/>
        <a:lstStyle/>
        <a:p>
          <a:endParaRPr lang="uk-UA"/>
        </a:p>
      </dgm:t>
    </dgm:pt>
    <dgm:pt modelId="{6B02EA19-3929-4A02-9BED-A535A6DD89BE}" type="sibTrans" cxnId="{2DF4E64F-E65E-461E-8AD3-703A485CAFBC}">
      <dgm:prSet/>
      <dgm:spPr/>
      <dgm:t>
        <a:bodyPr/>
        <a:lstStyle/>
        <a:p>
          <a:endParaRPr lang="uk-UA"/>
        </a:p>
      </dgm:t>
    </dgm:pt>
    <dgm:pt modelId="{A8D3BF60-5B11-43A6-AD15-86331A61CF82}">
      <dgm:prSet custT="1"/>
      <dgm:spPr/>
      <dgm:t>
        <a:bodyPr/>
        <a:lstStyle/>
        <a:p>
          <a:pPr rtl="0"/>
          <a:r>
            <a:rPr lang="ru-RU" sz="2000" dirty="0" err="1" smtClean="0"/>
            <a:t>інвентаризація</a:t>
          </a:r>
          <a:r>
            <a:rPr lang="ru-RU" sz="2000" dirty="0" smtClean="0"/>
            <a:t> магазина</a:t>
          </a:r>
          <a:endParaRPr lang="ru-RU" sz="2000" dirty="0"/>
        </a:p>
      </dgm:t>
    </dgm:pt>
    <dgm:pt modelId="{CAC5801E-E12E-4C51-9A00-1B0A66C0152D}" type="parTrans" cxnId="{10EC958D-8B0E-4BB8-87B0-7827E154B081}">
      <dgm:prSet/>
      <dgm:spPr/>
      <dgm:t>
        <a:bodyPr/>
        <a:lstStyle/>
        <a:p>
          <a:endParaRPr lang="ru-RU"/>
        </a:p>
      </dgm:t>
    </dgm:pt>
    <dgm:pt modelId="{FD334CC9-E48F-4AFA-BFA6-0F4574C7792F}" type="sibTrans" cxnId="{10EC958D-8B0E-4BB8-87B0-7827E154B081}">
      <dgm:prSet/>
      <dgm:spPr/>
      <dgm:t>
        <a:bodyPr/>
        <a:lstStyle/>
        <a:p>
          <a:endParaRPr lang="ru-RU"/>
        </a:p>
      </dgm:t>
    </dgm:pt>
    <dgm:pt modelId="{0BB3BEFE-EC13-40F8-898E-6B75F66330AB}" type="pres">
      <dgm:prSet presAssocID="{F935A743-7BB5-4401-B168-29410CC441F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752C13A-D0B2-46EF-82A0-CB379A9314C6}" type="pres">
      <dgm:prSet presAssocID="{F935A743-7BB5-4401-B168-29410CC441F1}" presName="Name1" presStyleCnt="0"/>
      <dgm:spPr/>
      <dgm:t>
        <a:bodyPr/>
        <a:lstStyle/>
        <a:p>
          <a:endParaRPr lang="ru-RU"/>
        </a:p>
      </dgm:t>
    </dgm:pt>
    <dgm:pt modelId="{FDC9D4D1-1C73-47EB-9CD9-64F6052C18F8}" type="pres">
      <dgm:prSet presAssocID="{F935A743-7BB5-4401-B168-29410CC441F1}" presName="cycle" presStyleCnt="0"/>
      <dgm:spPr/>
      <dgm:t>
        <a:bodyPr/>
        <a:lstStyle/>
        <a:p>
          <a:endParaRPr lang="ru-RU"/>
        </a:p>
      </dgm:t>
    </dgm:pt>
    <dgm:pt modelId="{902C154C-4F63-47D2-B485-040FE72E8E74}" type="pres">
      <dgm:prSet presAssocID="{F935A743-7BB5-4401-B168-29410CC441F1}" presName="srcNode" presStyleLbl="node1" presStyleIdx="0" presStyleCnt="5"/>
      <dgm:spPr/>
      <dgm:t>
        <a:bodyPr/>
        <a:lstStyle/>
        <a:p>
          <a:endParaRPr lang="ru-RU"/>
        </a:p>
      </dgm:t>
    </dgm:pt>
    <dgm:pt modelId="{7590DEC9-FDB4-450B-B5B6-1ACDF2E3C7B8}" type="pres">
      <dgm:prSet presAssocID="{F935A743-7BB5-4401-B168-29410CC441F1}" presName="conn" presStyleLbl="parChTrans1D2" presStyleIdx="0" presStyleCnt="1" custLinFactNeighborX="578" custLinFactNeighborY="-753"/>
      <dgm:spPr/>
      <dgm:t>
        <a:bodyPr/>
        <a:lstStyle/>
        <a:p>
          <a:endParaRPr lang="ru-RU"/>
        </a:p>
      </dgm:t>
    </dgm:pt>
    <dgm:pt modelId="{52D546E2-A2CA-4D06-950F-D274793E5D2B}" type="pres">
      <dgm:prSet presAssocID="{F935A743-7BB5-4401-B168-29410CC441F1}" presName="extraNode" presStyleLbl="node1" presStyleIdx="0" presStyleCnt="5"/>
      <dgm:spPr/>
      <dgm:t>
        <a:bodyPr/>
        <a:lstStyle/>
        <a:p>
          <a:endParaRPr lang="ru-RU"/>
        </a:p>
      </dgm:t>
    </dgm:pt>
    <dgm:pt modelId="{BFFF0C37-D8B4-472E-8A54-04E8B4BA4EC1}" type="pres">
      <dgm:prSet presAssocID="{F935A743-7BB5-4401-B168-29410CC441F1}" presName="dstNode" presStyleLbl="node1" presStyleIdx="0" presStyleCnt="5"/>
      <dgm:spPr/>
      <dgm:t>
        <a:bodyPr/>
        <a:lstStyle/>
        <a:p>
          <a:endParaRPr lang="ru-RU"/>
        </a:p>
      </dgm:t>
    </dgm:pt>
    <dgm:pt modelId="{2DF56A78-6A5C-454E-AD8E-626B9E8F580E}" type="pres">
      <dgm:prSet presAssocID="{EC53C2EF-5CAF-468B-A2C4-FB9857DA82B8}" presName="text_1" presStyleLbl="node1" presStyleIdx="0" presStyleCnt="5" custScaleY="125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5F8C1D-8CFF-4C75-B78D-491274A03D4F}" type="pres">
      <dgm:prSet presAssocID="{EC53C2EF-5CAF-468B-A2C4-FB9857DA82B8}" presName="accent_1" presStyleCnt="0"/>
      <dgm:spPr/>
      <dgm:t>
        <a:bodyPr/>
        <a:lstStyle/>
        <a:p>
          <a:endParaRPr lang="ru-RU"/>
        </a:p>
      </dgm:t>
    </dgm:pt>
    <dgm:pt modelId="{4F9BF11A-251B-4563-AEEF-73B9D8378B0F}" type="pres">
      <dgm:prSet presAssocID="{EC53C2EF-5CAF-468B-A2C4-FB9857DA82B8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3CF1C8F8-C36B-41D1-BF21-1035D43958E8}" type="pres">
      <dgm:prSet presAssocID="{DDA06C2D-7E67-44E3-B669-4A67F40ACB43}" presName="text_2" presStyleLbl="node1" presStyleIdx="1" presStyleCnt="5" custScaleY="13090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EC10EBB-8DE7-4793-9237-7A2A15B14438}" type="pres">
      <dgm:prSet presAssocID="{DDA06C2D-7E67-44E3-B669-4A67F40ACB43}" presName="accent_2" presStyleCnt="0"/>
      <dgm:spPr/>
      <dgm:t>
        <a:bodyPr/>
        <a:lstStyle/>
        <a:p>
          <a:endParaRPr lang="ru-RU"/>
        </a:p>
      </dgm:t>
    </dgm:pt>
    <dgm:pt modelId="{4CA69A20-5590-451E-9A3A-F84023E8C6D6}" type="pres">
      <dgm:prSet presAssocID="{DDA06C2D-7E67-44E3-B669-4A67F40ACB43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F0937A27-9453-4F0E-8337-831EE2A5AECE}" type="pres">
      <dgm:prSet presAssocID="{D4B8393D-C579-4902-9074-02D4226AEBEA}" presName="text_3" presStyleLbl="node1" presStyleIdx="2" presStyleCnt="5" custScaleY="118874" custLinFactNeighborY="893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2411134-13E9-4134-8655-CB9E8FBD0E03}" type="pres">
      <dgm:prSet presAssocID="{D4B8393D-C579-4902-9074-02D4226AEBEA}" presName="accent_3" presStyleCnt="0"/>
      <dgm:spPr/>
      <dgm:t>
        <a:bodyPr/>
        <a:lstStyle/>
        <a:p>
          <a:endParaRPr lang="ru-RU"/>
        </a:p>
      </dgm:t>
    </dgm:pt>
    <dgm:pt modelId="{913EF5E0-E17A-4E42-A918-30B8BF865C65}" type="pres">
      <dgm:prSet presAssocID="{D4B8393D-C579-4902-9074-02D4226AEBEA}" presName="accentRepeatNode" presStyleLbl="solidFgAcc1" presStyleIdx="2" presStyleCnt="5" custLinFactNeighborY="7151"/>
      <dgm:spPr/>
      <dgm:t>
        <a:bodyPr/>
        <a:lstStyle/>
        <a:p>
          <a:endParaRPr lang="ru-RU"/>
        </a:p>
      </dgm:t>
    </dgm:pt>
    <dgm:pt modelId="{0DCD9407-6229-4F9A-9B23-6555075AECAF}" type="pres">
      <dgm:prSet presAssocID="{959C3869-27AC-4D1E-9C93-6DAF2B9D0CF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4FDE3D6-C05D-4130-8FF0-38F6809B5363}" type="pres">
      <dgm:prSet presAssocID="{959C3869-27AC-4D1E-9C93-6DAF2B9D0CF9}" presName="accent_4" presStyleCnt="0"/>
      <dgm:spPr/>
      <dgm:t>
        <a:bodyPr/>
        <a:lstStyle/>
        <a:p>
          <a:endParaRPr lang="ru-RU"/>
        </a:p>
      </dgm:t>
    </dgm:pt>
    <dgm:pt modelId="{9AA278BE-9FA8-40C5-90E7-55CAF9103BC7}" type="pres">
      <dgm:prSet presAssocID="{959C3869-27AC-4D1E-9C93-6DAF2B9D0CF9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CF3F4B61-7782-4168-93F8-45D622C2CF46}" type="pres">
      <dgm:prSet presAssocID="{A8D3BF60-5B11-43A6-AD15-86331A61CF82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779750-7FD9-475D-B1E5-1108A72BA4E6}" type="pres">
      <dgm:prSet presAssocID="{A8D3BF60-5B11-43A6-AD15-86331A61CF82}" presName="accent_5" presStyleCnt="0"/>
      <dgm:spPr/>
    </dgm:pt>
    <dgm:pt modelId="{92420309-8FD6-4B10-9826-184709EA692C}" type="pres">
      <dgm:prSet presAssocID="{A8D3BF60-5B11-43A6-AD15-86331A61CF82}" presName="accentRepeatNode" presStyleLbl="solidFgAcc1" presStyleIdx="4" presStyleCnt="5"/>
      <dgm:spPr/>
    </dgm:pt>
  </dgm:ptLst>
  <dgm:cxnLst>
    <dgm:cxn modelId="{D3A721C3-19B2-4DA3-BCE5-42424524CBC5}" type="presOf" srcId="{229BA139-BBA9-4419-B239-25E8D08775EA}" destId="{7590DEC9-FDB4-450B-B5B6-1ACDF2E3C7B8}" srcOrd="0" destOrd="0" presId="urn:microsoft.com/office/officeart/2008/layout/VerticalCurvedList"/>
    <dgm:cxn modelId="{10EC958D-8B0E-4BB8-87B0-7827E154B081}" srcId="{F935A743-7BB5-4401-B168-29410CC441F1}" destId="{A8D3BF60-5B11-43A6-AD15-86331A61CF82}" srcOrd="4" destOrd="0" parTransId="{CAC5801E-E12E-4C51-9A00-1B0A66C0152D}" sibTransId="{FD334CC9-E48F-4AFA-BFA6-0F4574C7792F}"/>
    <dgm:cxn modelId="{8C8A8B9E-C39A-4420-BCF6-D090405726A6}" type="presOf" srcId="{959C3869-27AC-4D1E-9C93-6DAF2B9D0CF9}" destId="{0DCD9407-6229-4F9A-9B23-6555075AECAF}" srcOrd="0" destOrd="0" presId="urn:microsoft.com/office/officeart/2008/layout/VerticalCurvedList"/>
    <dgm:cxn modelId="{6648E479-92D1-4A01-B2B4-93DB0D28AB89}" srcId="{F935A743-7BB5-4401-B168-29410CC441F1}" destId="{959C3869-27AC-4D1E-9C93-6DAF2B9D0CF9}" srcOrd="3" destOrd="0" parTransId="{AC338282-5F1E-49B7-A330-14F10D095430}" sibTransId="{3E6B40BC-1030-41A5-952E-A9883C41C472}"/>
    <dgm:cxn modelId="{2DF4E64F-E65E-461E-8AD3-703A485CAFBC}" srcId="{F935A743-7BB5-4401-B168-29410CC441F1}" destId="{DDA06C2D-7E67-44E3-B669-4A67F40ACB43}" srcOrd="1" destOrd="0" parTransId="{B5F7584F-BBA7-49D7-BF82-59C7F0DA1A14}" sibTransId="{6B02EA19-3929-4A02-9BED-A535A6DD89BE}"/>
    <dgm:cxn modelId="{A27B58E0-DCCE-43BF-9C2C-85619ABA9094}" srcId="{F935A743-7BB5-4401-B168-29410CC441F1}" destId="{D4B8393D-C579-4902-9074-02D4226AEBEA}" srcOrd="2" destOrd="0" parTransId="{2A028B1A-2FF1-41D6-BD06-5D0B4E95D9A2}" sibTransId="{2369D2FA-81FE-43E1-8043-DC9C098B99A0}"/>
    <dgm:cxn modelId="{F764EF86-7409-4706-8BC5-2D2AC2B11DA8}" type="presOf" srcId="{A8D3BF60-5B11-43A6-AD15-86331A61CF82}" destId="{CF3F4B61-7782-4168-93F8-45D622C2CF46}" srcOrd="0" destOrd="0" presId="urn:microsoft.com/office/officeart/2008/layout/VerticalCurvedList"/>
    <dgm:cxn modelId="{F439C6D2-8692-459D-838E-0FB6E2386046}" srcId="{F935A743-7BB5-4401-B168-29410CC441F1}" destId="{EC53C2EF-5CAF-468B-A2C4-FB9857DA82B8}" srcOrd="0" destOrd="0" parTransId="{7689E416-A463-4992-8724-B77DC352159A}" sibTransId="{229BA139-BBA9-4419-B239-25E8D08775EA}"/>
    <dgm:cxn modelId="{4985328C-5E1B-4C6A-BE13-5C1D85432FE4}" type="presOf" srcId="{DDA06C2D-7E67-44E3-B669-4A67F40ACB43}" destId="{3CF1C8F8-C36B-41D1-BF21-1035D43958E8}" srcOrd="0" destOrd="0" presId="urn:microsoft.com/office/officeart/2008/layout/VerticalCurvedList"/>
    <dgm:cxn modelId="{DE9FDEEE-1A17-4EAF-B720-D04BFE76CCE6}" type="presOf" srcId="{EC53C2EF-5CAF-468B-A2C4-FB9857DA82B8}" destId="{2DF56A78-6A5C-454E-AD8E-626B9E8F580E}" srcOrd="0" destOrd="0" presId="urn:microsoft.com/office/officeart/2008/layout/VerticalCurvedList"/>
    <dgm:cxn modelId="{D65ED992-17A2-4907-A158-0FED71385E9A}" type="presOf" srcId="{D4B8393D-C579-4902-9074-02D4226AEBEA}" destId="{F0937A27-9453-4F0E-8337-831EE2A5AECE}" srcOrd="0" destOrd="0" presId="urn:microsoft.com/office/officeart/2008/layout/VerticalCurvedList"/>
    <dgm:cxn modelId="{6EEBCC13-8FB6-484E-9A53-9A7D76A72590}" type="presOf" srcId="{F935A743-7BB5-4401-B168-29410CC441F1}" destId="{0BB3BEFE-EC13-40F8-898E-6B75F66330AB}" srcOrd="0" destOrd="0" presId="urn:microsoft.com/office/officeart/2008/layout/VerticalCurvedList"/>
    <dgm:cxn modelId="{F0DC51B1-8D9A-4257-9E06-A2256BF808E3}" type="presParOf" srcId="{0BB3BEFE-EC13-40F8-898E-6B75F66330AB}" destId="{0752C13A-D0B2-46EF-82A0-CB379A9314C6}" srcOrd="0" destOrd="0" presId="urn:microsoft.com/office/officeart/2008/layout/VerticalCurvedList"/>
    <dgm:cxn modelId="{F43A73A9-ECF4-471B-8A4B-BF4D0D93129B}" type="presParOf" srcId="{0752C13A-D0B2-46EF-82A0-CB379A9314C6}" destId="{FDC9D4D1-1C73-47EB-9CD9-64F6052C18F8}" srcOrd="0" destOrd="0" presId="urn:microsoft.com/office/officeart/2008/layout/VerticalCurvedList"/>
    <dgm:cxn modelId="{D494051B-6087-462C-8ED3-A3E5459815B9}" type="presParOf" srcId="{FDC9D4D1-1C73-47EB-9CD9-64F6052C18F8}" destId="{902C154C-4F63-47D2-B485-040FE72E8E74}" srcOrd="0" destOrd="0" presId="urn:microsoft.com/office/officeart/2008/layout/VerticalCurvedList"/>
    <dgm:cxn modelId="{90626AC7-418F-4D2B-84FE-AF8F45A9EBC3}" type="presParOf" srcId="{FDC9D4D1-1C73-47EB-9CD9-64F6052C18F8}" destId="{7590DEC9-FDB4-450B-B5B6-1ACDF2E3C7B8}" srcOrd="1" destOrd="0" presId="urn:microsoft.com/office/officeart/2008/layout/VerticalCurvedList"/>
    <dgm:cxn modelId="{817E2E58-E3E7-4E30-BEC2-A7E1CAF329C8}" type="presParOf" srcId="{FDC9D4D1-1C73-47EB-9CD9-64F6052C18F8}" destId="{52D546E2-A2CA-4D06-950F-D274793E5D2B}" srcOrd="2" destOrd="0" presId="urn:microsoft.com/office/officeart/2008/layout/VerticalCurvedList"/>
    <dgm:cxn modelId="{32C6E73C-FE40-4C2D-904F-5682C140BCD3}" type="presParOf" srcId="{FDC9D4D1-1C73-47EB-9CD9-64F6052C18F8}" destId="{BFFF0C37-D8B4-472E-8A54-04E8B4BA4EC1}" srcOrd="3" destOrd="0" presId="urn:microsoft.com/office/officeart/2008/layout/VerticalCurvedList"/>
    <dgm:cxn modelId="{FB2F76AA-BD43-4192-A1A6-E2E9C950BAA6}" type="presParOf" srcId="{0752C13A-D0B2-46EF-82A0-CB379A9314C6}" destId="{2DF56A78-6A5C-454E-AD8E-626B9E8F580E}" srcOrd="1" destOrd="0" presId="urn:microsoft.com/office/officeart/2008/layout/VerticalCurvedList"/>
    <dgm:cxn modelId="{41FA2320-1591-483F-A1E3-000ABE281BC2}" type="presParOf" srcId="{0752C13A-D0B2-46EF-82A0-CB379A9314C6}" destId="{675F8C1D-8CFF-4C75-B78D-491274A03D4F}" srcOrd="2" destOrd="0" presId="urn:microsoft.com/office/officeart/2008/layout/VerticalCurvedList"/>
    <dgm:cxn modelId="{ADAD317C-C88A-4062-BD73-24E536041C97}" type="presParOf" srcId="{675F8C1D-8CFF-4C75-B78D-491274A03D4F}" destId="{4F9BF11A-251B-4563-AEEF-73B9D8378B0F}" srcOrd="0" destOrd="0" presId="urn:microsoft.com/office/officeart/2008/layout/VerticalCurvedList"/>
    <dgm:cxn modelId="{702CB9AA-E026-415D-9B73-5E622CE260E9}" type="presParOf" srcId="{0752C13A-D0B2-46EF-82A0-CB379A9314C6}" destId="{3CF1C8F8-C36B-41D1-BF21-1035D43958E8}" srcOrd="3" destOrd="0" presId="urn:microsoft.com/office/officeart/2008/layout/VerticalCurvedList"/>
    <dgm:cxn modelId="{7F98284F-A8F3-48F3-8495-C782FBB57BE1}" type="presParOf" srcId="{0752C13A-D0B2-46EF-82A0-CB379A9314C6}" destId="{9EC10EBB-8DE7-4793-9237-7A2A15B14438}" srcOrd="4" destOrd="0" presId="urn:microsoft.com/office/officeart/2008/layout/VerticalCurvedList"/>
    <dgm:cxn modelId="{6997CC5F-A490-4B3B-A05C-04BC9499A8A3}" type="presParOf" srcId="{9EC10EBB-8DE7-4793-9237-7A2A15B14438}" destId="{4CA69A20-5590-451E-9A3A-F84023E8C6D6}" srcOrd="0" destOrd="0" presId="urn:microsoft.com/office/officeart/2008/layout/VerticalCurvedList"/>
    <dgm:cxn modelId="{E77A98B2-A4EF-476E-A9E4-512E33DF0033}" type="presParOf" srcId="{0752C13A-D0B2-46EF-82A0-CB379A9314C6}" destId="{F0937A27-9453-4F0E-8337-831EE2A5AECE}" srcOrd="5" destOrd="0" presId="urn:microsoft.com/office/officeart/2008/layout/VerticalCurvedList"/>
    <dgm:cxn modelId="{7B89F894-D09C-409D-A75F-3EEEB0E5EB53}" type="presParOf" srcId="{0752C13A-D0B2-46EF-82A0-CB379A9314C6}" destId="{42411134-13E9-4134-8655-CB9E8FBD0E03}" srcOrd="6" destOrd="0" presId="urn:microsoft.com/office/officeart/2008/layout/VerticalCurvedList"/>
    <dgm:cxn modelId="{2F24FE48-F6E4-4EB2-A645-C48998C9AA7F}" type="presParOf" srcId="{42411134-13E9-4134-8655-CB9E8FBD0E03}" destId="{913EF5E0-E17A-4E42-A918-30B8BF865C65}" srcOrd="0" destOrd="0" presId="urn:microsoft.com/office/officeart/2008/layout/VerticalCurvedList"/>
    <dgm:cxn modelId="{3E2F7361-0443-4C34-85AD-D755070B4523}" type="presParOf" srcId="{0752C13A-D0B2-46EF-82A0-CB379A9314C6}" destId="{0DCD9407-6229-4F9A-9B23-6555075AECAF}" srcOrd="7" destOrd="0" presId="urn:microsoft.com/office/officeart/2008/layout/VerticalCurvedList"/>
    <dgm:cxn modelId="{D6C1CCAD-EB56-4C47-98B8-BDCAA672D072}" type="presParOf" srcId="{0752C13A-D0B2-46EF-82A0-CB379A9314C6}" destId="{B4FDE3D6-C05D-4130-8FF0-38F6809B5363}" srcOrd="8" destOrd="0" presId="urn:microsoft.com/office/officeart/2008/layout/VerticalCurvedList"/>
    <dgm:cxn modelId="{265FE760-14C6-4FDA-91FA-41DCDDDCE3CB}" type="presParOf" srcId="{B4FDE3D6-C05D-4130-8FF0-38F6809B5363}" destId="{9AA278BE-9FA8-40C5-90E7-55CAF9103BC7}" srcOrd="0" destOrd="0" presId="urn:microsoft.com/office/officeart/2008/layout/VerticalCurvedList"/>
    <dgm:cxn modelId="{7C24F653-8580-4C08-B293-CA9908CA25B9}" type="presParOf" srcId="{0752C13A-D0B2-46EF-82A0-CB379A9314C6}" destId="{CF3F4B61-7782-4168-93F8-45D622C2CF46}" srcOrd="9" destOrd="0" presId="urn:microsoft.com/office/officeart/2008/layout/VerticalCurvedList"/>
    <dgm:cxn modelId="{E6152C25-6F08-4F94-A2CE-CEDDD8002C49}" type="presParOf" srcId="{0752C13A-D0B2-46EF-82A0-CB379A9314C6}" destId="{25779750-7FD9-475D-B1E5-1108A72BA4E6}" srcOrd="10" destOrd="0" presId="urn:microsoft.com/office/officeart/2008/layout/VerticalCurvedList"/>
    <dgm:cxn modelId="{4F744415-3570-48F4-939B-E621808F1D94}" type="presParOf" srcId="{25779750-7FD9-475D-B1E5-1108A72BA4E6}" destId="{92420309-8FD6-4B10-9826-184709EA692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E05117-89D5-4563-B973-383DEF949DA6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9B1485-9006-4B57-8A2B-DBFAE67DF829}">
      <dgm:prSet custT="1"/>
      <dgm:spPr/>
      <dgm:t>
        <a:bodyPr/>
        <a:lstStyle/>
        <a:p>
          <a:pPr rtl="0"/>
          <a:r>
            <a:rPr lang="ru-RU" sz="2200" dirty="0" smtClean="0"/>
            <a:t>Ми </a:t>
          </a:r>
          <a:r>
            <a:rPr lang="ru-RU" sz="2200" dirty="0" err="1" smtClean="0"/>
            <a:t>можемо</a:t>
          </a:r>
          <a:r>
            <a:rPr lang="ru-RU" sz="2200" dirty="0" smtClean="0"/>
            <a:t> </a:t>
          </a:r>
          <a:r>
            <a:rPr lang="ru-RU" sz="2200" dirty="0" err="1" smtClean="0"/>
            <a:t>запропонувати</a:t>
          </a:r>
          <a:r>
            <a:rPr lang="ru-RU" sz="2200" dirty="0" smtClean="0"/>
            <a:t> 4 </a:t>
          </a:r>
          <a:r>
            <a:rPr lang="ru-RU" sz="2200" dirty="0" err="1" smtClean="0"/>
            <a:t>варіанти</a:t>
          </a:r>
          <a:r>
            <a:rPr lang="ru-RU" sz="2200" dirty="0" smtClean="0"/>
            <a:t> для </a:t>
          </a:r>
          <a:r>
            <a:rPr lang="ru-RU" sz="2200" b="1" i="0" dirty="0" err="1" smtClean="0"/>
            <a:t>організації</a:t>
          </a:r>
          <a:r>
            <a:rPr lang="ru-RU" sz="2200" b="1" i="0" dirty="0" smtClean="0"/>
            <a:t> </a:t>
          </a:r>
          <a:r>
            <a:rPr lang="ru-RU" sz="2200" b="1" i="0" dirty="0" err="1" smtClean="0"/>
            <a:t>вашого</a:t>
          </a:r>
          <a:r>
            <a:rPr lang="ru-RU" sz="2200" b="1" i="0" dirty="0" smtClean="0"/>
            <a:t> торгово</a:t>
          </a:r>
          <a:r>
            <a:rPr lang="ru-RU" sz="2200" b="0" i="0" dirty="0" smtClean="0"/>
            <a:t>-</a:t>
          </a:r>
          <a:r>
            <a:rPr lang="ru-RU" sz="2200" b="0" i="0" dirty="0" err="1" smtClean="0"/>
            <a:t>технологічного</a:t>
          </a:r>
          <a:r>
            <a:rPr lang="ru-RU" sz="2200" b="0" i="0" dirty="0" smtClean="0"/>
            <a:t> </a:t>
          </a:r>
          <a:r>
            <a:rPr lang="ru-RU" sz="2200" b="1" i="0" dirty="0" err="1" smtClean="0"/>
            <a:t>процесу</a:t>
          </a:r>
          <a:endParaRPr lang="uk-UA" sz="2200" noProof="0" dirty="0"/>
        </a:p>
      </dgm:t>
    </dgm:pt>
    <dgm:pt modelId="{F590BE4F-8D4B-4F44-8504-CFBF9EA3E7B1}" type="parTrans" cxnId="{F4755A8C-E533-4398-98EC-6A31B9F6FEDE}">
      <dgm:prSet/>
      <dgm:spPr/>
      <dgm:t>
        <a:bodyPr/>
        <a:lstStyle/>
        <a:p>
          <a:endParaRPr lang="ru-RU" sz="1600"/>
        </a:p>
      </dgm:t>
    </dgm:pt>
    <dgm:pt modelId="{B59CB0B6-831C-457B-95C4-147D1EF3D449}" type="sibTrans" cxnId="{F4755A8C-E533-4398-98EC-6A31B9F6FEDE}">
      <dgm:prSet/>
      <dgm:spPr/>
      <dgm:t>
        <a:bodyPr/>
        <a:lstStyle/>
        <a:p>
          <a:endParaRPr lang="ru-RU" sz="1600"/>
        </a:p>
      </dgm:t>
    </dgm:pt>
    <dgm:pt modelId="{8C6BA249-4E1E-457E-B570-B16AB60C628A}">
      <dgm:prSet custT="1"/>
      <dgm:spPr/>
      <dgm:t>
        <a:bodyPr bIns="252000"/>
        <a:lstStyle/>
        <a:p>
          <a:pPr rtl="0">
            <a:spcAft>
              <a:spcPts val="600"/>
            </a:spcAft>
          </a:pPr>
          <a:r>
            <a:rPr lang="uk-UA" sz="2000" b="1" i="1" spc="200" baseline="0" noProof="0" dirty="0" smtClean="0">
              <a:solidFill>
                <a:schemeClr val="accent1">
                  <a:lumMod val="75000"/>
                </a:schemeClr>
              </a:solidFill>
            </a:rPr>
            <a:t>Варіант 1</a:t>
          </a:r>
          <a:r>
            <a:rPr lang="uk-UA" sz="2000" spc="200" baseline="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ru-RU" sz="2000" spc="200" baseline="0" noProof="0" dirty="0" err="1" smtClean="0">
              <a:solidFill>
                <a:schemeClr val="accent1">
                  <a:lumMod val="75000"/>
                </a:schemeClr>
              </a:solidFill>
            </a:rPr>
            <a:t>Автоматизована</a:t>
          </a:r>
          <a:r>
            <a:rPr lang="ru-RU" sz="2000" spc="200" baseline="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ru-RU" sz="2000" spc="200" baseline="0" noProof="0" dirty="0" err="1" smtClean="0">
              <a:solidFill>
                <a:schemeClr val="accent1">
                  <a:lumMod val="75000"/>
                </a:schemeClr>
              </a:solidFill>
            </a:rPr>
            <a:t>торгова</a:t>
          </a:r>
          <a:r>
            <a:rPr lang="ru-RU" sz="2000" spc="200" baseline="0" noProof="0" dirty="0" smtClean="0">
              <a:solidFill>
                <a:schemeClr val="accent1">
                  <a:lumMod val="75000"/>
                </a:schemeClr>
              </a:solidFill>
            </a:rPr>
            <a:t> точка, яка </a:t>
          </a:r>
          <a:r>
            <a:rPr lang="ru-RU" sz="2000" spc="200" baseline="0" noProof="0" dirty="0" err="1" smtClean="0">
              <a:solidFill>
                <a:schemeClr val="accent1">
                  <a:lumMod val="75000"/>
                </a:schemeClr>
              </a:solidFill>
            </a:rPr>
            <a:t>працює</a:t>
          </a:r>
          <a:r>
            <a:rPr lang="ru-RU" sz="2000" spc="200" baseline="0" noProof="0" dirty="0" smtClean="0">
              <a:solidFill>
                <a:schemeClr val="accent1">
                  <a:lumMod val="75000"/>
                </a:schemeClr>
              </a:solidFill>
            </a:rPr>
            <a:t> локально</a:t>
          </a:r>
          <a:r>
            <a:rPr lang="uk-UA" sz="2000" spc="200" baseline="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endParaRPr lang="uk-UA" sz="2000" spc="200" baseline="0" noProof="0" dirty="0">
            <a:solidFill>
              <a:schemeClr val="accent1">
                <a:lumMod val="75000"/>
              </a:schemeClr>
            </a:solidFill>
          </a:endParaRPr>
        </a:p>
      </dgm:t>
    </dgm:pt>
    <dgm:pt modelId="{46524489-DF86-4054-8B51-8E7A6656F526}" type="sibTrans" cxnId="{AFC6E088-DEDC-4E99-BE6D-A16413B3A8FB}">
      <dgm:prSet/>
      <dgm:spPr/>
      <dgm:t>
        <a:bodyPr/>
        <a:lstStyle/>
        <a:p>
          <a:endParaRPr lang="ru-RU" sz="1600"/>
        </a:p>
      </dgm:t>
    </dgm:pt>
    <dgm:pt modelId="{1D41C57F-FB14-46A8-BD79-FF68AD6A49CE}" type="parTrans" cxnId="{AFC6E088-DEDC-4E99-BE6D-A16413B3A8FB}">
      <dgm:prSet/>
      <dgm:spPr/>
      <dgm:t>
        <a:bodyPr/>
        <a:lstStyle/>
        <a:p>
          <a:endParaRPr lang="ru-RU" sz="1600"/>
        </a:p>
      </dgm:t>
    </dgm:pt>
    <dgm:pt modelId="{9F741126-FA97-4CA0-9EA0-961071A54689}">
      <dgm:prSet custT="1"/>
      <dgm:spPr/>
      <dgm:t>
        <a:bodyPr bIns="252000"/>
        <a:lstStyle/>
        <a:p>
          <a:pPr rtl="0">
            <a:spcAft>
              <a:spcPts val="600"/>
            </a:spcAft>
          </a:pPr>
          <a:r>
            <a:rPr lang="uk-UA" sz="2000" b="1" i="1" spc="200" baseline="0" noProof="0" dirty="0" smtClean="0">
              <a:solidFill>
                <a:srgbClr val="00B0F0"/>
              </a:solidFill>
            </a:rPr>
            <a:t>Варіант 2</a:t>
          </a:r>
          <a:r>
            <a:rPr lang="uk-UA" sz="2000" spc="200" baseline="0" noProof="0" dirty="0" smtClean="0">
              <a:solidFill>
                <a:srgbClr val="00B0F0"/>
              </a:solidFill>
            </a:rPr>
            <a:t> Автоматизація торгової точки та обмін з бухгалтерією</a:t>
          </a:r>
          <a:endParaRPr lang="uk-UA" sz="2000" spc="200" baseline="0" noProof="0" dirty="0">
            <a:solidFill>
              <a:srgbClr val="00B0F0"/>
            </a:solidFill>
          </a:endParaRPr>
        </a:p>
      </dgm:t>
    </dgm:pt>
    <dgm:pt modelId="{7986B12E-E8F5-485A-A69A-C327ACCA8168}" type="parTrans" cxnId="{C697A3F0-5D47-4048-AB64-73E677F22276}">
      <dgm:prSet/>
      <dgm:spPr/>
      <dgm:t>
        <a:bodyPr/>
        <a:lstStyle/>
        <a:p>
          <a:endParaRPr lang="ru-RU"/>
        </a:p>
      </dgm:t>
    </dgm:pt>
    <dgm:pt modelId="{AFC2A040-37BD-42B3-9834-12B5F7FF3442}" type="sibTrans" cxnId="{C697A3F0-5D47-4048-AB64-73E677F22276}">
      <dgm:prSet/>
      <dgm:spPr/>
      <dgm:t>
        <a:bodyPr/>
        <a:lstStyle/>
        <a:p>
          <a:endParaRPr lang="ru-RU"/>
        </a:p>
      </dgm:t>
    </dgm:pt>
    <dgm:pt modelId="{639F50D4-C811-4B95-B4AF-012372041CDC}">
      <dgm:prSet custT="1"/>
      <dgm:spPr/>
      <dgm:t>
        <a:bodyPr bIns="252000"/>
        <a:lstStyle/>
        <a:p>
          <a:pPr rtl="0">
            <a:spcAft>
              <a:spcPts val="600"/>
            </a:spcAft>
          </a:pPr>
          <a:r>
            <a:rPr lang="uk-UA" sz="2000" b="1" i="1" spc="200" baseline="0" noProof="0" dirty="0" smtClean="0">
              <a:solidFill>
                <a:schemeClr val="accent1">
                  <a:lumMod val="75000"/>
                </a:schemeClr>
              </a:solidFill>
            </a:rPr>
            <a:t>Варіант 3</a:t>
          </a:r>
          <a:r>
            <a:rPr lang="uk-UA" sz="2000" spc="200" baseline="0" noProof="0" dirty="0" smtClean="0">
              <a:solidFill>
                <a:schemeClr val="accent1">
                  <a:lumMod val="75000"/>
                </a:schemeClr>
              </a:solidFill>
            </a:rPr>
            <a:t> Автоматизація торгової точки з встановленням дублікату програми на ПК бухгалтера та обмін з бухгалтерією  </a:t>
          </a:r>
          <a:endParaRPr lang="uk-UA" sz="2000" spc="200" baseline="0" noProof="0" dirty="0">
            <a:solidFill>
              <a:schemeClr val="accent1">
                <a:lumMod val="75000"/>
              </a:schemeClr>
            </a:solidFill>
          </a:endParaRPr>
        </a:p>
      </dgm:t>
    </dgm:pt>
    <dgm:pt modelId="{124B0B86-F26D-4F23-B9CA-4ADE962875A8}" type="parTrans" cxnId="{10C3E170-161F-4815-ADE5-CBAC6FE23B63}">
      <dgm:prSet/>
      <dgm:spPr/>
      <dgm:t>
        <a:bodyPr/>
        <a:lstStyle/>
        <a:p>
          <a:endParaRPr lang="ru-RU"/>
        </a:p>
      </dgm:t>
    </dgm:pt>
    <dgm:pt modelId="{D0315DBD-68B8-4BC9-9C27-BA9DECB0D743}" type="sibTrans" cxnId="{10C3E170-161F-4815-ADE5-CBAC6FE23B63}">
      <dgm:prSet/>
      <dgm:spPr/>
      <dgm:t>
        <a:bodyPr/>
        <a:lstStyle/>
        <a:p>
          <a:endParaRPr lang="ru-RU"/>
        </a:p>
      </dgm:t>
    </dgm:pt>
    <dgm:pt modelId="{4D0B6938-3B3A-49EC-BE94-0019EDD95634}">
      <dgm:prSet custT="1"/>
      <dgm:spPr/>
      <dgm:t>
        <a:bodyPr bIns="252000"/>
        <a:lstStyle/>
        <a:p>
          <a:pPr rtl="0">
            <a:spcAft>
              <a:spcPts val="600"/>
            </a:spcAft>
          </a:pPr>
          <a:r>
            <a:rPr lang="uk-UA" sz="2000" b="1" i="1" spc="200" baseline="0" noProof="0" dirty="0" smtClean="0">
              <a:solidFill>
                <a:srgbClr val="00B0F0"/>
              </a:solidFill>
            </a:rPr>
            <a:t>Варіант 4</a:t>
          </a:r>
          <a:r>
            <a:rPr lang="uk-UA" sz="2000" spc="200" baseline="0" noProof="0" dirty="0" smtClean="0">
              <a:solidFill>
                <a:srgbClr val="00B0F0"/>
              </a:solidFill>
            </a:rPr>
            <a:t> Автоматизація торгових точок з наявністю 2-х або 3-х кас  та обмін з бухгалтерією </a:t>
          </a:r>
          <a:endParaRPr lang="uk-UA" sz="2000" spc="200" baseline="0" noProof="0" dirty="0">
            <a:solidFill>
              <a:srgbClr val="00B0F0"/>
            </a:solidFill>
          </a:endParaRPr>
        </a:p>
      </dgm:t>
    </dgm:pt>
    <dgm:pt modelId="{C2600807-E74E-4888-8320-BFF0E25584E8}" type="parTrans" cxnId="{59CB70DF-D902-48A0-86BE-B230FF4CCB5C}">
      <dgm:prSet/>
      <dgm:spPr/>
      <dgm:t>
        <a:bodyPr/>
        <a:lstStyle/>
        <a:p>
          <a:endParaRPr lang="ru-RU"/>
        </a:p>
      </dgm:t>
    </dgm:pt>
    <dgm:pt modelId="{E5DA4326-6D02-46F2-86E8-7B23703B7AB4}" type="sibTrans" cxnId="{59CB70DF-D902-48A0-86BE-B230FF4CCB5C}">
      <dgm:prSet/>
      <dgm:spPr/>
      <dgm:t>
        <a:bodyPr/>
        <a:lstStyle/>
        <a:p>
          <a:endParaRPr lang="ru-RU"/>
        </a:p>
      </dgm:t>
    </dgm:pt>
    <dgm:pt modelId="{68984361-E694-430F-8FAF-6DE045FD6408}" type="pres">
      <dgm:prSet presAssocID="{34E05117-89D5-4563-B973-383DEF949DA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A2DDB6-3172-4AC0-A454-2136A7A23BE4}" type="pres">
      <dgm:prSet presAssocID="{899B1485-9006-4B57-8A2B-DBFAE67DF829}" presName="parentLin" presStyleCnt="0"/>
      <dgm:spPr/>
      <dgm:t>
        <a:bodyPr/>
        <a:lstStyle/>
        <a:p>
          <a:endParaRPr lang="ru-RU"/>
        </a:p>
      </dgm:t>
    </dgm:pt>
    <dgm:pt modelId="{BA54B612-C1F3-44F3-A126-92F5BE86E2E7}" type="pres">
      <dgm:prSet presAssocID="{899B1485-9006-4B57-8A2B-DBFAE67DF829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26FEABE2-ED51-492D-BEAC-F757AFC5BF54}" type="pres">
      <dgm:prSet presAssocID="{899B1485-9006-4B57-8A2B-DBFAE67DF829}" presName="parentText" presStyleLbl="node1" presStyleIdx="0" presStyleCnt="1" custScaleX="142857" custScaleY="52149" custLinFactNeighborX="-49743" custLinFactNeighborY="-105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22BBF3-AF9D-4D0B-8037-5065CB24D0C8}" type="pres">
      <dgm:prSet presAssocID="{899B1485-9006-4B57-8A2B-DBFAE67DF829}" presName="negativeSpace" presStyleCnt="0"/>
      <dgm:spPr/>
      <dgm:t>
        <a:bodyPr/>
        <a:lstStyle/>
        <a:p>
          <a:endParaRPr lang="ru-RU"/>
        </a:p>
      </dgm:t>
    </dgm:pt>
    <dgm:pt modelId="{83D5C7F2-065B-4ECB-96AC-2A48586168F3}" type="pres">
      <dgm:prSet presAssocID="{899B1485-9006-4B57-8A2B-DBFAE67DF829}" presName="childText" presStyleLbl="conFgAcc1" presStyleIdx="0" presStyleCnt="1" custScaleX="100000" custScaleY="117218" custLinFactNeighborY="16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755A8C-E533-4398-98EC-6A31B9F6FEDE}" srcId="{34E05117-89D5-4563-B973-383DEF949DA6}" destId="{899B1485-9006-4B57-8A2B-DBFAE67DF829}" srcOrd="0" destOrd="0" parTransId="{F590BE4F-8D4B-4F44-8504-CFBF9EA3E7B1}" sibTransId="{B59CB0B6-831C-457B-95C4-147D1EF3D449}"/>
    <dgm:cxn modelId="{AFC6E088-DEDC-4E99-BE6D-A16413B3A8FB}" srcId="{899B1485-9006-4B57-8A2B-DBFAE67DF829}" destId="{8C6BA249-4E1E-457E-B570-B16AB60C628A}" srcOrd="0" destOrd="0" parTransId="{1D41C57F-FB14-46A8-BD79-FF68AD6A49CE}" sibTransId="{46524489-DF86-4054-8B51-8E7A6656F526}"/>
    <dgm:cxn modelId="{D95CEB28-3CA7-4BDD-A467-D1AA08330C64}" type="presOf" srcId="{899B1485-9006-4B57-8A2B-DBFAE67DF829}" destId="{26FEABE2-ED51-492D-BEAC-F757AFC5BF54}" srcOrd="1" destOrd="0" presId="urn:microsoft.com/office/officeart/2005/8/layout/list1"/>
    <dgm:cxn modelId="{02EA53AB-B78D-454D-A60D-7C9A17A00C73}" type="presOf" srcId="{899B1485-9006-4B57-8A2B-DBFAE67DF829}" destId="{BA54B612-C1F3-44F3-A126-92F5BE86E2E7}" srcOrd="0" destOrd="0" presId="urn:microsoft.com/office/officeart/2005/8/layout/list1"/>
    <dgm:cxn modelId="{16612BCB-5B37-4DEF-8FD0-CAA9B523FBD9}" type="presOf" srcId="{34E05117-89D5-4563-B973-383DEF949DA6}" destId="{68984361-E694-430F-8FAF-6DE045FD6408}" srcOrd="0" destOrd="0" presId="urn:microsoft.com/office/officeart/2005/8/layout/list1"/>
    <dgm:cxn modelId="{59CB70DF-D902-48A0-86BE-B230FF4CCB5C}" srcId="{899B1485-9006-4B57-8A2B-DBFAE67DF829}" destId="{4D0B6938-3B3A-49EC-BE94-0019EDD95634}" srcOrd="3" destOrd="0" parTransId="{C2600807-E74E-4888-8320-BFF0E25584E8}" sibTransId="{E5DA4326-6D02-46F2-86E8-7B23703B7AB4}"/>
    <dgm:cxn modelId="{C697A3F0-5D47-4048-AB64-73E677F22276}" srcId="{899B1485-9006-4B57-8A2B-DBFAE67DF829}" destId="{9F741126-FA97-4CA0-9EA0-961071A54689}" srcOrd="1" destOrd="0" parTransId="{7986B12E-E8F5-485A-A69A-C327ACCA8168}" sibTransId="{AFC2A040-37BD-42B3-9834-12B5F7FF3442}"/>
    <dgm:cxn modelId="{10C3E170-161F-4815-ADE5-CBAC6FE23B63}" srcId="{899B1485-9006-4B57-8A2B-DBFAE67DF829}" destId="{639F50D4-C811-4B95-B4AF-012372041CDC}" srcOrd="2" destOrd="0" parTransId="{124B0B86-F26D-4F23-B9CA-4ADE962875A8}" sibTransId="{D0315DBD-68B8-4BC9-9C27-BA9DECB0D743}"/>
    <dgm:cxn modelId="{F4A61AC7-B906-4BE9-A0F5-7B1BABAE2DCF}" type="presOf" srcId="{639F50D4-C811-4B95-B4AF-012372041CDC}" destId="{83D5C7F2-065B-4ECB-96AC-2A48586168F3}" srcOrd="0" destOrd="2" presId="urn:microsoft.com/office/officeart/2005/8/layout/list1"/>
    <dgm:cxn modelId="{18984DCE-3CCB-4B60-AA14-AE68282037D2}" type="presOf" srcId="{8C6BA249-4E1E-457E-B570-B16AB60C628A}" destId="{83D5C7F2-065B-4ECB-96AC-2A48586168F3}" srcOrd="0" destOrd="0" presId="urn:microsoft.com/office/officeart/2005/8/layout/list1"/>
    <dgm:cxn modelId="{BE193B79-B1CC-4B91-9FFF-4083781B015E}" type="presOf" srcId="{4D0B6938-3B3A-49EC-BE94-0019EDD95634}" destId="{83D5C7F2-065B-4ECB-96AC-2A48586168F3}" srcOrd="0" destOrd="3" presId="urn:microsoft.com/office/officeart/2005/8/layout/list1"/>
    <dgm:cxn modelId="{5A38CAE5-1022-4AA6-8CB2-93CDC5BD97CB}" type="presOf" srcId="{9F741126-FA97-4CA0-9EA0-961071A54689}" destId="{83D5C7F2-065B-4ECB-96AC-2A48586168F3}" srcOrd="0" destOrd="1" presId="urn:microsoft.com/office/officeart/2005/8/layout/list1"/>
    <dgm:cxn modelId="{0C32AC96-F49E-4320-9B3C-E474EE385ADE}" type="presParOf" srcId="{68984361-E694-430F-8FAF-6DE045FD6408}" destId="{AAA2DDB6-3172-4AC0-A454-2136A7A23BE4}" srcOrd="0" destOrd="0" presId="urn:microsoft.com/office/officeart/2005/8/layout/list1"/>
    <dgm:cxn modelId="{BE20695C-21BC-42D8-A66B-150A064DD958}" type="presParOf" srcId="{AAA2DDB6-3172-4AC0-A454-2136A7A23BE4}" destId="{BA54B612-C1F3-44F3-A126-92F5BE86E2E7}" srcOrd="0" destOrd="0" presId="urn:microsoft.com/office/officeart/2005/8/layout/list1"/>
    <dgm:cxn modelId="{EAC9A0EC-DB00-415E-B579-B3FF5201ED1B}" type="presParOf" srcId="{AAA2DDB6-3172-4AC0-A454-2136A7A23BE4}" destId="{26FEABE2-ED51-492D-BEAC-F757AFC5BF54}" srcOrd="1" destOrd="0" presId="urn:microsoft.com/office/officeart/2005/8/layout/list1"/>
    <dgm:cxn modelId="{2811FFC2-C09E-4B35-8096-28EAF07C7564}" type="presParOf" srcId="{68984361-E694-430F-8FAF-6DE045FD6408}" destId="{9B22BBF3-AF9D-4D0B-8037-5065CB24D0C8}" srcOrd="1" destOrd="0" presId="urn:microsoft.com/office/officeart/2005/8/layout/list1"/>
    <dgm:cxn modelId="{FAB156A6-5369-4315-B6B9-7AB9A4538966}" type="presParOf" srcId="{68984361-E694-430F-8FAF-6DE045FD6408}" destId="{83D5C7F2-065B-4ECB-96AC-2A48586168F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0DEC9-FDB4-450B-B5B6-1ACDF2E3C7B8}">
      <dsp:nvSpPr>
        <dsp:cNvPr id="0" name=""/>
        <dsp:cNvSpPr/>
      </dsp:nvSpPr>
      <dsp:spPr>
        <a:xfrm>
          <a:off x="-5498160" y="-897241"/>
          <a:ext cx="6591755" cy="6591755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56A78-6A5C-454E-AD8E-626B9E8F580E}">
      <dsp:nvSpPr>
        <dsp:cNvPr id="0" name=""/>
        <dsp:cNvSpPr/>
      </dsp:nvSpPr>
      <dsp:spPr>
        <a:xfrm>
          <a:off x="461470" y="229204"/>
          <a:ext cx="8327177" cy="7657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598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повний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облік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товарів</a:t>
          </a:r>
          <a:r>
            <a:rPr lang="ru-RU" sz="2000" kern="1200" dirty="0" smtClean="0"/>
            <a:t> і </a:t>
          </a:r>
          <a:r>
            <a:rPr lang="ru-RU" sz="2000" kern="1200" dirty="0" err="1" smtClean="0"/>
            <a:t>послуг</a:t>
          </a:r>
          <a:r>
            <a:rPr lang="ru-RU" sz="2000" kern="1200" dirty="0" smtClean="0"/>
            <a:t> (</a:t>
          </a:r>
          <a:r>
            <a:rPr lang="ru-RU" sz="2000" kern="1200" dirty="0" err="1" smtClean="0"/>
            <a:t>наявність</a:t>
          </a:r>
          <a:r>
            <a:rPr lang="ru-RU" sz="2000" kern="1200" dirty="0" smtClean="0"/>
            <a:t> і </a:t>
          </a:r>
          <a:r>
            <a:rPr lang="ru-RU" sz="2000" kern="1200" dirty="0" err="1" smtClean="0"/>
            <a:t>рух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товарів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групування</a:t>
          </a:r>
          <a:r>
            <a:rPr lang="ru-RU" sz="2000" kern="1200" dirty="0" smtClean="0"/>
            <a:t> по </a:t>
          </a:r>
          <a:r>
            <a:rPr lang="ru-RU" sz="2000" kern="1200" dirty="0" err="1" smtClean="0"/>
            <a:t>категоріях</a:t>
          </a:r>
          <a:r>
            <a:rPr lang="ru-RU" sz="2000" kern="1200" dirty="0" smtClean="0"/>
            <a:t>, типам </a:t>
          </a:r>
          <a:r>
            <a:rPr lang="ru-RU" sz="2000" kern="1200" dirty="0" err="1" smtClean="0"/>
            <a:t>документів</a:t>
          </a:r>
          <a:r>
            <a:rPr lang="ru-RU" sz="2000" kern="1200" dirty="0" smtClean="0"/>
            <a:t> і </a:t>
          </a:r>
          <a:r>
            <a:rPr lang="ru-RU" sz="2000" kern="1200" dirty="0" err="1" smtClean="0"/>
            <a:t>звітам</a:t>
          </a:r>
          <a:r>
            <a:rPr lang="ru-RU" sz="2000" kern="1200" dirty="0" smtClean="0"/>
            <a:t>);</a:t>
          </a:r>
          <a:endParaRPr lang="ru-RU" sz="2000" kern="1200" dirty="0"/>
        </a:p>
      </dsp:txBody>
      <dsp:txXfrm>
        <a:off x="461470" y="229204"/>
        <a:ext cx="8327177" cy="765727"/>
      </dsp:txXfrm>
    </dsp:sp>
    <dsp:sp modelId="{4F9BF11A-251B-4563-AEEF-73B9D8378B0F}">
      <dsp:nvSpPr>
        <dsp:cNvPr id="0" name=""/>
        <dsp:cNvSpPr/>
      </dsp:nvSpPr>
      <dsp:spPr>
        <a:xfrm>
          <a:off x="78805" y="229403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F1C8F8-C36B-41D1-BF21-1035D43958E8}">
      <dsp:nvSpPr>
        <dsp:cNvPr id="0" name=""/>
        <dsp:cNvSpPr/>
      </dsp:nvSpPr>
      <dsp:spPr>
        <a:xfrm>
          <a:off x="900200" y="1129418"/>
          <a:ext cx="7888447" cy="8015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598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 err="1" smtClean="0"/>
            <a:t>повний</a:t>
          </a:r>
          <a:r>
            <a:rPr lang="ru-RU" sz="2000" kern="1200" noProof="0" dirty="0" smtClean="0"/>
            <a:t> </a:t>
          </a:r>
          <a:r>
            <a:rPr lang="ru-RU" sz="2000" kern="1200" noProof="0" dirty="0" err="1" smtClean="0"/>
            <a:t>облік</a:t>
          </a:r>
          <a:r>
            <a:rPr lang="ru-RU" sz="2000" kern="1200" noProof="0" dirty="0" smtClean="0"/>
            <a:t> </a:t>
          </a:r>
          <a:r>
            <a:rPr lang="ru-RU" sz="2000" kern="1200" noProof="0" dirty="0" err="1" smtClean="0"/>
            <a:t>готівкових</a:t>
          </a:r>
          <a:r>
            <a:rPr lang="ru-RU" sz="2000" kern="1200" noProof="0" dirty="0" smtClean="0"/>
            <a:t> і </a:t>
          </a:r>
          <a:r>
            <a:rPr lang="ru-RU" sz="2000" kern="1200" noProof="0" dirty="0" err="1" smtClean="0"/>
            <a:t>безготівкових</a:t>
          </a:r>
          <a:r>
            <a:rPr lang="ru-RU" sz="2000" kern="1200" noProof="0" dirty="0" smtClean="0"/>
            <a:t> </a:t>
          </a:r>
          <a:r>
            <a:rPr lang="ru-RU" sz="2000" kern="1200" noProof="0" dirty="0" err="1" smtClean="0"/>
            <a:t>коштів</a:t>
          </a:r>
          <a:r>
            <a:rPr lang="ru-RU" sz="2000" kern="1200" noProof="0" dirty="0" smtClean="0"/>
            <a:t> </a:t>
          </a:r>
          <a:r>
            <a:rPr lang="ru-RU" sz="2000" kern="1200" noProof="0" dirty="0" err="1" smtClean="0"/>
            <a:t>об'єкта</a:t>
          </a:r>
          <a:r>
            <a:rPr lang="ru-RU" sz="2000" kern="1200" noProof="0" dirty="0" smtClean="0"/>
            <a:t>, </a:t>
          </a:r>
          <a:r>
            <a:rPr lang="ru-RU" sz="2000" kern="1200" noProof="0" dirty="0" err="1" smtClean="0"/>
            <a:t>ведення</a:t>
          </a:r>
          <a:r>
            <a:rPr lang="ru-RU" sz="2000" kern="1200" noProof="0" dirty="0" smtClean="0"/>
            <a:t> </a:t>
          </a:r>
          <a:r>
            <a:rPr lang="ru-RU" sz="2000" kern="1200" noProof="0" dirty="0" err="1" smtClean="0"/>
            <a:t>розрахунків</a:t>
          </a:r>
          <a:r>
            <a:rPr lang="ru-RU" sz="2000" kern="1200" noProof="0" dirty="0" smtClean="0"/>
            <a:t> з </a:t>
          </a:r>
          <a:r>
            <a:rPr lang="ru-RU" sz="2000" kern="1200" noProof="0" dirty="0" err="1" smtClean="0"/>
            <a:t>постачальниками</a:t>
          </a:r>
          <a:r>
            <a:rPr lang="ru-RU" sz="2000" kern="1200" noProof="0" dirty="0" smtClean="0"/>
            <a:t> й </a:t>
          </a:r>
          <a:r>
            <a:rPr lang="ru-RU" sz="2000" kern="1200" noProof="0" dirty="0" err="1" smtClean="0"/>
            <a:t>операційних</a:t>
          </a:r>
          <a:r>
            <a:rPr lang="ru-RU" sz="2000" kern="1200" noProof="0" dirty="0" smtClean="0"/>
            <a:t> </a:t>
          </a:r>
          <a:r>
            <a:rPr lang="ru-RU" sz="2000" kern="1200" noProof="0" dirty="0" err="1" smtClean="0"/>
            <a:t>витрат</a:t>
          </a:r>
          <a:r>
            <a:rPr lang="ru-RU" sz="2000" kern="1200" noProof="0" dirty="0" smtClean="0"/>
            <a:t>;</a:t>
          </a:r>
          <a:endParaRPr lang="uk-UA" sz="2000" kern="1200" noProof="0" dirty="0"/>
        </a:p>
      </dsp:txBody>
      <dsp:txXfrm>
        <a:off x="900200" y="1129418"/>
        <a:ext cx="7888447" cy="801502"/>
      </dsp:txXfrm>
    </dsp:sp>
    <dsp:sp modelId="{4CA69A20-5590-451E-9A3A-F84023E8C6D6}">
      <dsp:nvSpPr>
        <dsp:cNvPr id="0" name=""/>
        <dsp:cNvSpPr/>
      </dsp:nvSpPr>
      <dsp:spPr>
        <a:xfrm>
          <a:off x="517535" y="1147505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937A27-9453-4F0E-8337-831EE2A5AECE}">
      <dsp:nvSpPr>
        <dsp:cNvPr id="0" name=""/>
        <dsp:cNvSpPr/>
      </dsp:nvSpPr>
      <dsp:spPr>
        <a:xfrm>
          <a:off x="1034855" y="2139084"/>
          <a:ext cx="7753792" cy="7278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598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ведення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бази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клієнтів</a:t>
          </a:r>
          <a:r>
            <a:rPr lang="ru-RU" sz="2000" kern="1200" dirty="0" smtClean="0"/>
            <a:t> і </a:t>
          </a:r>
          <a:r>
            <a:rPr lang="ru-RU" sz="2000" kern="1200" dirty="0" err="1" smtClean="0"/>
            <a:t>гнучке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формування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системи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їх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лояльності</a:t>
          </a:r>
          <a:r>
            <a:rPr lang="ru-RU" sz="2000" kern="1200" dirty="0" smtClean="0"/>
            <a:t>;</a:t>
          </a:r>
          <a:endParaRPr lang="ru-RU" sz="2000" kern="1200" dirty="0"/>
        </a:p>
      </dsp:txBody>
      <dsp:txXfrm>
        <a:off x="1034855" y="2139084"/>
        <a:ext cx="7753792" cy="727822"/>
      </dsp:txXfrm>
    </dsp:sp>
    <dsp:sp modelId="{913EF5E0-E17A-4E42-A918-30B8BF865C65}">
      <dsp:nvSpPr>
        <dsp:cNvPr id="0" name=""/>
        <dsp:cNvSpPr/>
      </dsp:nvSpPr>
      <dsp:spPr>
        <a:xfrm>
          <a:off x="652190" y="2120335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CD9407-6229-4F9A-9B23-6555075AECAF}">
      <dsp:nvSpPr>
        <dsp:cNvPr id="0" name=""/>
        <dsp:cNvSpPr/>
      </dsp:nvSpPr>
      <dsp:spPr>
        <a:xfrm>
          <a:off x="900200" y="3060242"/>
          <a:ext cx="7888447" cy="6122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598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здійснення</a:t>
          </a:r>
          <a:r>
            <a:rPr lang="ru-RU" sz="2000" kern="1200" dirty="0" smtClean="0"/>
            <a:t> контролю </a:t>
          </a:r>
          <a:r>
            <a:rPr lang="ru-RU" sz="2000" kern="1200" dirty="0" err="1" smtClean="0"/>
            <a:t>дій</a:t>
          </a:r>
          <a:r>
            <a:rPr lang="ru-RU" sz="2000" kern="1200" dirty="0" smtClean="0"/>
            <a:t> персоналу.</a:t>
          </a:r>
          <a:endParaRPr lang="ru-RU" sz="2000" kern="1200" dirty="0"/>
        </a:p>
      </dsp:txBody>
      <dsp:txXfrm>
        <a:off x="900200" y="3060242"/>
        <a:ext cx="7888447" cy="612263"/>
      </dsp:txXfrm>
    </dsp:sp>
    <dsp:sp modelId="{9AA278BE-9FA8-40C5-90E7-55CAF9103BC7}">
      <dsp:nvSpPr>
        <dsp:cNvPr id="0" name=""/>
        <dsp:cNvSpPr/>
      </dsp:nvSpPr>
      <dsp:spPr>
        <a:xfrm>
          <a:off x="517535" y="2983709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3F4B61-7782-4168-93F8-45D622C2CF46}">
      <dsp:nvSpPr>
        <dsp:cNvPr id="0" name=""/>
        <dsp:cNvSpPr/>
      </dsp:nvSpPr>
      <dsp:spPr>
        <a:xfrm>
          <a:off x="461470" y="3978344"/>
          <a:ext cx="8327177" cy="6122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598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інвентаризація</a:t>
          </a:r>
          <a:r>
            <a:rPr lang="ru-RU" sz="2000" kern="1200" dirty="0" smtClean="0"/>
            <a:t> магазина</a:t>
          </a:r>
          <a:endParaRPr lang="ru-RU" sz="2000" kern="1200" dirty="0"/>
        </a:p>
      </dsp:txBody>
      <dsp:txXfrm>
        <a:off x="461470" y="3978344"/>
        <a:ext cx="8327177" cy="612263"/>
      </dsp:txXfrm>
    </dsp:sp>
    <dsp:sp modelId="{92420309-8FD6-4B10-9826-184709EA692C}">
      <dsp:nvSpPr>
        <dsp:cNvPr id="0" name=""/>
        <dsp:cNvSpPr/>
      </dsp:nvSpPr>
      <dsp:spPr>
        <a:xfrm>
          <a:off x="78805" y="3901811"/>
          <a:ext cx="765329" cy="7653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5C7F2-065B-4ECB-96AC-2A48586168F3}">
      <dsp:nvSpPr>
        <dsp:cNvPr id="0" name=""/>
        <dsp:cNvSpPr/>
      </dsp:nvSpPr>
      <dsp:spPr>
        <a:xfrm>
          <a:off x="0" y="114942"/>
          <a:ext cx="8858190" cy="49256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7494" tIns="1208024" rIns="687494" bIns="2520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000" b="1" i="1" kern="1200" spc="200" baseline="0" noProof="0" dirty="0" smtClean="0">
              <a:solidFill>
                <a:schemeClr val="accent1">
                  <a:lumMod val="75000"/>
                </a:schemeClr>
              </a:solidFill>
            </a:rPr>
            <a:t>Варіант 1</a:t>
          </a:r>
          <a:r>
            <a:rPr lang="uk-UA" sz="2000" kern="1200" spc="200" baseline="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ru-RU" sz="2000" kern="1200" spc="200" baseline="0" noProof="0" dirty="0" err="1" smtClean="0">
              <a:solidFill>
                <a:schemeClr val="accent1">
                  <a:lumMod val="75000"/>
                </a:schemeClr>
              </a:solidFill>
            </a:rPr>
            <a:t>Автоматизована</a:t>
          </a:r>
          <a:r>
            <a:rPr lang="ru-RU" sz="2000" kern="1200" spc="200" baseline="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ru-RU" sz="2000" kern="1200" spc="200" baseline="0" noProof="0" dirty="0" err="1" smtClean="0">
              <a:solidFill>
                <a:schemeClr val="accent1">
                  <a:lumMod val="75000"/>
                </a:schemeClr>
              </a:solidFill>
            </a:rPr>
            <a:t>торгова</a:t>
          </a:r>
          <a:r>
            <a:rPr lang="ru-RU" sz="2000" kern="1200" spc="200" baseline="0" noProof="0" dirty="0" smtClean="0">
              <a:solidFill>
                <a:schemeClr val="accent1">
                  <a:lumMod val="75000"/>
                </a:schemeClr>
              </a:solidFill>
            </a:rPr>
            <a:t> точка, яка </a:t>
          </a:r>
          <a:r>
            <a:rPr lang="ru-RU" sz="2000" kern="1200" spc="200" baseline="0" noProof="0" dirty="0" err="1" smtClean="0">
              <a:solidFill>
                <a:schemeClr val="accent1">
                  <a:lumMod val="75000"/>
                </a:schemeClr>
              </a:solidFill>
            </a:rPr>
            <a:t>працює</a:t>
          </a:r>
          <a:r>
            <a:rPr lang="ru-RU" sz="2000" kern="1200" spc="200" baseline="0" noProof="0" dirty="0" smtClean="0">
              <a:solidFill>
                <a:schemeClr val="accent1">
                  <a:lumMod val="75000"/>
                </a:schemeClr>
              </a:solidFill>
            </a:rPr>
            <a:t> локально</a:t>
          </a:r>
          <a:r>
            <a:rPr lang="uk-UA" sz="2000" kern="1200" spc="200" baseline="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endParaRPr lang="uk-UA" sz="2000" kern="1200" spc="200" baseline="0" noProof="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000" b="1" i="1" kern="1200" spc="200" baseline="0" noProof="0" dirty="0" smtClean="0">
              <a:solidFill>
                <a:srgbClr val="00B0F0"/>
              </a:solidFill>
            </a:rPr>
            <a:t>Варіант 2</a:t>
          </a:r>
          <a:r>
            <a:rPr lang="uk-UA" sz="2000" kern="1200" spc="200" baseline="0" noProof="0" dirty="0" smtClean="0">
              <a:solidFill>
                <a:srgbClr val="00B0F0"/>
              </a:solidFill>
            </a:rPr>
            <a:t> Автоматизація торгової точки та обмін з бухгалтерією</a:t>
          </a:r>
          <a:endParaRPr lang="uk-UA" sz="2000" kern="1200" spc="200" baseline="0" noProof="0" dirty="0">
            <a:solidFill>
              <a:srgbClr val="00B0F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000" b="1" i="1" kern="1200" spc="200" baseline="0" noProof="0" dirty="0" smtClean="0">
              <a:solidFill>
                <a:schemeClr val="accent1">
                  <a:lumMod val="75000"/>
                </a:schemeClr>
              </a:solidFill>
            </a:rPr>
            <a:t>Варіант 3</a:t>
          </a:r>
          <a:r>
            <a:rPr lang="uk-UA" sz="2000" kern="1200" spc="200" baseline="0" noProof="0" dirty="0" smtClean="0">
              <a:solidFill>
                <a:schemeClr val="accent1">
                  <a:lumMod val="75000"/>
                </a:schemeClr>
              </a:solidFill>
            </a:rPr>
            <a:t> Автоматизація торгової точки з встановленням дублікату програми на ПК бухгалтера та обмін з бухгалтерією  </a:t>
          </a:r>
          <a:endParaRPr lang="uk-UA" sz="2000" kern="1200" spc="200" baseline="0" noProof="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000" b="1" i="1" kern="1200" spc="200" baseline="0" noProof="0" dirty="0" smtClean="0">
              <a:solidFill>
                <a:srgbClr val="00B0F0"/>
              </a:solidFill>
            </a:rPr>
            <a:t>Варіант 4</a:t>
          </a:r>
          <a:r>
            <a:rPr lang="uk-UA" sz="2000" kern="1200" spc="200" baseline="0" noProof="0" dirty="0" smtClean="0">
              <a:solidFill>
                <a:srgbClr val="00B0F0"/>
              </a:solidFill>
            </a:rPr>
            <a:t> Автоматизація торгових точок з наявністю 2-х або 3-х кас  та обмін з бухгалтерією </a:t>
          </a:r>
          <a:endParaRPr lang="uk-UA" sz="2000" kern="1200" spc="200" baseline="0" noProof="0" dirty="0">
            <a:solidFill>
              <a:srgbClr val="00B0F0"/>
            </a:solidFill>
          </a:endParaRPr>
        </a:p>
      </dsp:txBody>
      <dsp:txXfrm>
        <a:off x="0" y="114942"/>
        <a:ext cx="8858190" cy="4925617"/>
      </dsp:txXfrm>
    </dsp:sp>
    <dsp:sp modelId="{26FEABE2-ED51-492D-BEAC-F757AFC5BF54}">
      <dsp:nvSpPr>
        <dsp:cNvPr id="0" name=""/>
        <dsp:cNvSpPr/>
      </dsp:nvSpPr>
      <dsp:spPr>
        <a:xfrm>
          <a:off x="211941" y="0"/>
          <a:ext cx="8434303" cy="8928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373" tIns="0" rIns="234373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Ми </a:t>
          </a:r>
          <a:r>
            <a:rPr lang="ru-RU" sz="2200" kern="1200" dirty="0" err="1" smtClean="0"/>
            <a:t>можемо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запропонувати</a:t>
          </a:r>
          <a:r>
            <a:rPr lang="ru-RU" sz="2200" kern="1200" dirty="0" smtClean="0"/>
            <a:t> 4 </a:t>
          </a:r>
          <a:r>
            <a:rPr lang="ru-RU" sz="2200" kern="1200" dirty="0" err="1" smtClean="0"/>
            <a:t>варіанти</a:t>
          </a:r>
          <a:r>
            <a:rPr lang="ru-RU" sz="2200" kern="1200" dirty="0" smtClean="0"/>
            <a:t> для </a:t>
          </a:r>
          <a:r>
            <a:rPr lang="ru-RU" sz="2200" b="1" i="0" kern="1200" dirty="0" err="1" smtClean="0"/>
            <a:t>організації</a:t>
          </a:r>
          <a:r>
            <a:rPr lang="ru-RU" sz="2200" b="1" i="0" kern="1200" dirty="0" smtClean="0"/>
            <a:t> </a:t>
          </a:r>
          <a:r>
            <a:rPr lang="ru-RU" sz="2200" b="1" i="0" kern="1200" dirty="0" err="1" smtClean="0"/>
            <a:t>вашого</a:t>
          </a:r>
          <a:r>
            <a:rPr lang="ru-RU" sz="2200" b="1" i="0" kern="1200" dirty="0" smtClean="0"/>
            <a:t> торгово</a:t>
          </a:r>
          <a:r>
            <a:rPr lang="ru-RU" sz="2200" b="0" i="0" kern="1200" dirty="0" smtClean="0"/>
            <a:t>-</a:t>
          </a:r>
          <a:r>
            <a:rPr lang="ru-RU" sz="2200" b="0" i="0" kern="1200" dirty="0" err="1" smtClean="0"/>
            <a:t>технологічного</a:t>
          </a:r>
          <a:r>
            <a:rPr lang="ru-RU" sz="2200" b="0" i="0" kern="1200" dirty="0" smtClean="0"/>
            <a:t> </a:t>
          </a:r>
          <a:r>
            <a:rPr lang="ru-RU" sz="2200" b="1" i="0" kern="1200" dirty="0" err="1" smtClean="0"/>
            <a:t>процесу</a:t>
          </a:r>
          <a:endParaRPr lang="uk-UA" sz="2200" kern="1200" noProof="0" dirty="0"/>
        </a:p>
      </dsp:txBody>
      <dsp:txXfrm>
        <a:off x="255528" y="43587"/>
        <a:ext cx="8347129" cy="805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9BCCC-9711-48C0-A11C-CA9027B2FE4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A6E69-39F6-4577-9740-8FE194136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18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068960"/>
            <a:ext cx="7772400" cy="1470025"/>
          </a:xfrm>
        </p:spPr>
        <p:txBody>
          <a:bodyPr/>
          <a:lstStyle/>
          <a:p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Пропозиції для </a:t>
            </a:r>
            <a:r>
              <a:rPr lang="uk-UA" b="1" dirty="0" err="1" smtClean="0">
                <a:solidFill>
                  <a:schemeClr val="accent1">
                    <a:lumMod val="50000"/>
                  </a:schemeClr>
                </a:solidFill>
              </a:rPr>
              <a:t>роздрібу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9652" y="4797152"/>
            <a:ext cx="6552728" cy="888504"/>
          </a:xfrm>
        </p:spPr>
        <p:txBody>
          <a:bodyPr>
            <a:normAutofit lnSpcReduction="10000"/>
          </a:bodyPr>
          <a:lstStyle/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</a:rPr>
              <a:t>Автоматизація бізнес-процесів роздрібних </a:t>
            </a:r>
          </a:p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</a:rPr>
              <a:t>торгових </a:t>
            </a:r>
            <a:r>
              <a:rPr lang="uk-UA" sz="2400" b="1" dirty="0">
                <a:solidFill>
                  <a:schemeClr val="tx2">
                    <a:lumMod val="75000"/>
                  </a:schemeClr>
                </a:solidFill>
              </a:rPr>
              <a:t>точок (магазинів</a:t>
            </a:r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</a:p>
        </p:txBody>
      </p:sp>
      <p:pic>
        <p:nvPicPr>
          <p:cNvPr id="1027" name="Picture 3" descr="E:\Сайт\Сайт Спільний\LogoСніш2021\Logo_Mama_Color_v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4664"/>
            <a:ext cx="5760640" cy="304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86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81794" y="812921"/>
            <a:ext cx="8962206" cy="1080119"/>
          </a:xfrm>
        </p:spPr>
        <p:txBody>
          <a:bodyPr>
            <a:normAutofit/>
          </a:bodyPr>
          <a:lstStyle/>
          <a:p>
            <a:pPr algn="l"/>
            <a:r>
              <a:rPr lang="ru-RU" sz="2500" b="1" dirty="0" err="1">
                <a:solidFill>
                  <a:schemeClr val="accent1">
                    <a:lumMod val="50000"/>
                  </a:schemeClr>
                </a:solidFill>
              </a:rPr>
              <a:t>Програма</a:t>
            </a: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</a:rPr>
              <a:t> для </a:t>
            </a:r>
            <a:r>
              <a:rPr lang="ru-RU" sz="2500" b="1" dirty="0" err="1">
                <a:solidFill>
                  <a:schemeClr val="accent1">
                    <a:lumMod val="50000"/>
                  </a:schemeClr>
                </a:solidFill>
              </a:rPr>
              <a:t>роздрібної</a:t>
            </a: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500" b="1" dirty="0" err="1">
                <a:solidFill>
                  <a:schemeClr val="accent1">
                    <a:lumMod val="50000"/>
                  </a:schemeClr>
                </a:solidFill>
              </a:rPr>
              <a:t>торгівлі</a:t>
            </a: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500" b="1" dirty="0" err="1">
                <a:solidFill>
                  <a:schemeClr val="accent1">
                    <a:lumMod val="50000"/>
                  </a:schemeClr>
                </a:solidFill>
              </a:rPr>
              <a:t>автоматизує</a:t>
            </a: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500" b="1" dirty="0" err="1">
                <a:solidFill>
                  <a:schemeClr val="accent1">
                    <a:lumMod val="50000"/>
                  </a:schemeClr>
                </a:solidFill>
              </a:rPr>
              <a:t>наступні</a:t>
            </a: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500" b="1" dirty="0" err="1">
                <a:solidFill>
                  <a:schemeClr val="accent1">
                    <a:lumMod val="50000"/>
                  </a:schemeClr>
                </a:solidFill>
              </a:rPr>
              <a:t>операції</a:t>
            </a: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795198"/>
              </p:ext>
            </p:extLst>
          </p:nvPr>
        </p:nvGraphicFramePr>
        <p:xfrm>
          <a:off x="179512" y="1772816"/>
          <a:ext cx="885698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4564" y="0"/>
            <a:ext cx="9139436" cy="764706"/>
            <a:chOff x="4564" y="-1"/>
            <a:chExt cx="9139436" cy="76470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564" y="-1"/>
              <a:ext cx="9139436" cy="7647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897423" y="0"/>
              <a:ext cx="3092518" cy="764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" name="Picture 2" descr="E:\Сайт\Сайт Спільний\LogoСніш2021\Logo_Mama_Color_v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93" y="-28763"/>
            <a:ext cx="1584176" cy="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35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136478"/>
              </p:ext>
            </p:extLst>
          </p:nvPr>
        </p:nvGraphicFramePr>
        <p:xfrm>
          <a:off x="145187" y="980728"/>
          <a:ext cx="885819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4564" y="0"/>
            <a:ext cx="9139436" cy="764706"/>
            <a:chOff x="4564" y="-1"/>
            <a:chExt cx="9139436" cy="764706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564" y="-1"/>
              <a:ext cx="9139436" cy="7647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97423" y="0"/>
              <a:ext cx="3092518" cy="764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4" name="Picture 2" descr="E:\Сайт\Сайт Спільний\LogoСніш2021\Logo_Mama_Color_v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93" y="-28763"/>
            <a:ext cx="1584176" cy="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Юля_Сайт_29.03.2021\Презентація по Роздрібу\commerc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55852"/>
            <a:ext cx="2592288" cy="228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12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7859216" cy="648072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 err="1"/>
              <a:t>Варіант</a:t>
            </a:r>
            <a:r>
              <a:rPr lang="ru-RU" sz="1600" b="1" dirty="0"/>
              <a:t> </a:t>
            </a:r>
            <a:r>
              <a:rPr lang="ru-RU" sz="1600" b="1" dirty="0" smtClean="0"/>
              <a:t>1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dirty="0" err="1"/>
              <a:t>Автоматизована</a:t>
            </a:r>
            <a:r>
              <a:rPr lang="ru-RU" sz="1600" dirty="0"/>
              <a:t> </a:t>
            </a:r>
            <a:r>
              <a:rPr lang="ru-RU" sz="1600" dirty="0" err="1"/>
              <a:t>торгова</a:t>
            </a:r>
            <a:r>
              <a:rPr lang="ru-RU" sz="1600" dirty="0"/>
              <a:t> точка, яка </a:t>
            </a:r>
            <a:r>
              <a:rPr lang="ru-RU" sz="1600" dirty="0" err="1"/>
              <a:t>працює</a:t>
            </a:r>
            <a:r>
              <a:rPr lang="ru-RU" sz="1600" dirty="0"/>
              <a:t> локально</a:t>
            </a:r>
            <a:endParaRPr lang="ru-RU" sz="16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564" y="0"/>
            <a:ext cx="9139436" cy="764706"/>
            <a:chOff x="4564" y="-1"/>
            <a:chExt cx="9139436" cy="76470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564" y="-1"/>
              <a:ext cx="9139436" cy="7647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897423" y="0"/>
              <a:ext cx="3092518" cy="764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0" name="Picture 2" descr="E:\Сайт\Сайт Спільний\LogoСніш2021\Logo_Mama_Color_v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93" y="-28763"/>
            <a:ext cx="1584176" cy="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0" y="6093295"/>
            <a:ext cx="9139436" cy="764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Всього</a:t>
            </a:r>
            <a:r>
              <a:rPr lang="ru-RU" dirty="0"/>
              <a:t> по </a:t>
            </a:r>
            <a:r>
              <a:rPr lang="ru-RU" dirty="0" err="1"/>
              <a:t>програмному</a:t>
            </a:r>
            <a:r>
              <a:rPr lang="ru-RU" dirty="0"/>
              <a:t> </a:t>
            </a:r>
            <a:r>
              <a:rPr lang="ru-RU" dirty="0" err="1"/>
              <a:t>забезпеченню</a:t>
            </a:r>
            <a:r>
              <a:rPr lang="ru-RU" dirty="0"/>
              <a:t> =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магазинів</a:t>
            </a:r>
            <a:r>
              <a:rPr lang="ru-RU" dirty="0"/>
              <a:t> х 2700,0 </a:t>
            </a:r>
          </a:p>
          <a:p>
            <a:pPr algn="ctr"/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впровадження</a:t>
            </a:r>
            <a:r>
              <a:rPr lang="ru-RU" dirty="0"/>
              <a:t>: з </a:t>
            </a:r>
            <a:r>
              <a:rPr lang="ru-RU" dirty="0" err="1"/>
              <a:t>розрах</a:t>
            </a:r>
            <a:r>
              <a:rPr lang="ru-RU" dirty="0"/>
              <a:t>. 400,0грн за год. </a:t>
            </a:r>
            <a:r>
              <a:rPr lang="ru-RU" dirty="0" err="1"/>
              <a:t>Приблизно</a:t>
            </a:r>
            <a:r>
              <a:rPr lang="ru-RU" dirty="0"/>
              <a:t> 5год х 400,0грн = 2000,0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8" y="1598067"/>
            <a:ext cx="5960947" cy="442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24744"/>
            <a:ext cx="2080022" cy="229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662" y="3709194"/>
            <a:ext cx="1584176" cy="151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77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13818"/>
            <a:ext cx="7859216" cy="95899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err="1"/>
              <a:t>Варіант</a:t>
            </a:r>
            <a:r>
              <a:rPr lang="ru-RU" sz="2000" b="1" dirty="0"/>
              <a:t> </a:t>
            </a:r>
            <a:r>
              <a:rPr lang="ru-RU" sz="2000" b="1" dirty="0" smtClean="0"/>
              <a:t>2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1800" dirty="0"/>
              <a:t>Магазин </a:t>
            </a:r>
            <a:r>
              <a:rPr lang="ru-RU" sz="1800" dirty="0" err="1"/>
              <a:t>оприбутковує</a:t>
            </a:r>
            <a:r>
              <a:rPr lang="ru-RU" sz="1800" dirty="0"/>
              <a:t> товар та </a:t>
            </a:r>
            <a:r>
              <a:rPr lang="ru-RU" sz="1800" dirty="0" err="1"/>
              <a:t>продає</a:t>
            </a:r>
            <a:r>
              <a:rPr lang="ru-RU" sz="1800" dirty="0"/>
              <a:t> </a:t>
            </a:r>
            <a:r>
              <a:rPr lang="ru-RU" sz="1800" dirty="0" err="1" smtClean="0"/>
              <a:t>його</a:t>
            </a:r>
            <a:r>
              <a:rPr lang="ru-RU" sz="1800" dirty="0" smtClean="0"/>
              <a:t>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/>
              <a:t>Формує</a:t>
            </a:r>
            <a:r>
              <a:rPr lang="ru-RU" sz="1800" dirty="0"/>
              <a:t> </a:t>
            </a:r>
            <a:r>
              <a:rPr lang="ru-RU" sz="1800" dirty="0" err="1"/>
              <a:t>файли</a:t>
            </a:r>
            <a:r>
              <a:rPr lang="ru-RU" sz="1800" dirty="0"/>
              <a:t> </a:t>
            </a:r>
            <a:r>
              <a:rPr lang="ru-RU" sz="1800" dirty="0" err="1"/>
              <a:t>експорту</a:t>
            </a:r>
            <a:r>
              <a:rPr lang="ru-RU" sz="1800" dirty="0"/>
              <a:t> «</a:t>
            </a:r>
            <a:r>
              <a:rPr lang="ru-RU" sz="1800" dirty="0" err="1"/>
              <a:t>оприбуткування</a:t>
            </a:r>
            <a:r>
              <a:rPr lang="ru-RU" sz="1800" dirty="0"/>
              <a:t>» та «продажу»  та </a:t>
            </a:r>
            <a:r>
              <a:rPr lang="ru-RU" sz="1800" dirty="0" err="1"/>
              <a:t>передає</a:t>
            </a:r>
            <a:r>
              <a:rPr lang="ru-RU" sz="1800" dirty="0"/>
              <a:t> в </a:t>
            </a:r>
            <a:r>
              <a:rPr lang="ru-RU" sz="1800" dirty="0" err="1"/>
              <a:t>бухгалтерію</a:t>
            </a:r>
            <a:endParaRPr lang="ru-RU" sz="18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564" y="0"/>
            <a:ext cx="9139436" cy="764706"/>
            <a:chOff x="4564" y="-1"/>
            <a:chExt cx="9139436" cy="76470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564" y="-1"/>
              <a:ext cx="9139436" cy="7647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897423" y="0"/>
              <a:ext cx="3092518" cy="764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0" name="Picture 2" descr="E:\Сайт\Сайт Спільний\LogoСніш2021\Logo_Mama_Color_v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93" y="-28763"/>
            <a:ext cx="1584176" cy="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28" y="1772816"/>
            <a:ext cx="8886107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Юля_Сайт_29.03.2021\Презентація по Роздрібу\shop-158317_640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29" y="3983319"/>
            <a:ext cx="2777964" cy="203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0" y="6093295"/>
            <a:ext cx="9139436" cy="764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Всього</a:t>
            </a:r>
            <a:r>
              <a:rPr lang="ru-RU" dirty="0"/>
              <a:t> по </a:t>
            </a:r>
            <a:r>
              <a:rPr lang="ru-RU" dirty="0" err="1"/>
              <a:t>програмному</a:t>
            </a:r>
            <a:r>
              <a:rPr lang="ru-RU" dirty="0"/>
              <a:t> </a:t>
            </a:r>
            <a:r>
              <a:rPr lang="ru-RU" dirty="0" err="1"/>
              <a:t>забезпеченню</a:t>
            </a:r>
            <a:r>
              <a:rPr lang="ru-RU" dirty="0"/>
              <a:t>: 6690,0+Кількість </a:t>
            </a:r>
            <a:r>
              <a:rPr lang="ru-RU" dirty="0" err="1"/>
              <a:t>магазинів</a:t>
            </a:r>
            <a:r>
              <a:rPr lang="ru-RU" dirty="0"/>
              <a:t> х 2700,0 + 2600,0 = </a:t>
            </a:r>
          </a:p>
          <a:p>
            <a:pPr algn="ctr"/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впровадження</a:t>
            </a:r>
            <a:r>
              <a:rPr lang="ru-RU" dirty="0"/>
              <a:t>: з </a:t>
            </a:r>
            <a:r>
              <a:rPr lang="ru-RU" dirty="0" err="1"/>
              <a:t>розрах</a:t>
            </a:r>
            <a:r>
              <a:rPr lang="ru-RU" dirty="0"/>
              <a:t>. 400,0грн за год. </a:t>
            </a:r>
            <a:r>
              <a:rPr lang="ru-RU" dirty="0" err="1"/>
              <a:t>Приблизно</a:t>
            </a:r>
            <a:r>
              <a:rPr lang="ru-RU" dirty="0"/>
              <a:t> 5год х 400,0грн = 2000,0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64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6" y="793469"/>
            <a:ext cx="9136853" cy="979347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err="1"/>
              <a:t>Варіант</a:t>
            </a:r>
            <a:r>
              <a:rPr lang="ru-RU" sz="2000" b="1" dirty="0"/>
              <a:t> </a:t>
            </a:r>
            <a:r>
              <a:rPr lang="ru-RU" sz="2000" b="1" dirty="0" smtClean="0"/>
              <a:t>3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1800" dirty="0"/>
              <a:t>Магазин </a:t>
            </a:r>
            <a:r>
              <a:rPr lang="ru-RU" sz="1800" dirty="0" err="1"/>
              <a:t>оприбутковує</a:t>
            </a:r>
            <a:r>
              <a:rPr lang="ru-RU" sz="1800" dirty="0"/>
              <a:t> товар та </a:t>
            </a:r>
            <a:r>
              <a:rPr lang="ru-RU" sz="1800" dirty="0" err="1"/>
              <a:t>продає</a:t>
            </a:r>
            <a:r>
              <a:rPr lang="ru-RU" sz="1800" dirty="0"/>
              <a:t> </a:t>
            </a:r>
            <a:r>
              <a:rPr lang="ru-RU" sz="1800" dirty="0" err="1"/>
              <a:t>його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/>
              <a:t>Дублікат</a:t>
            </a:r>
            <a:r>
              <a:rPr lang="ru-RU" sz="1800" dirty="0"/>
              <a:t> </a:t>
            </a:r>
            <a:r>
              <a:rPr lang="ru-RU" sz="1800" dirty="0" err="1"/>
              <a:t>програми</a:t>
            </a:r>
            <a:r>
              <a:rPr lang="ru-RU" sz="1800" dirty="0"/>
              <a:t> магазину </a:t>
            </a:r>
            <a:r>
              <a:rPr lang="ru-RU" sz="1800" dirty="0" err="1"/>
              <a:t>встановлюється</a:t>
            </a:r>
            <a:r>
              <a:rPr lang="ru-RU" sz="1800" dirty="0"/>
              <a:t> на ПК бухгалтера. </a:t>
            </a:r>
            <a:r>
              <a:rPr lang="ru-RU" sz="1800" dirty="0" smtClean="0"/>
              <a:t>Бухгалтер </a:t>
            </a:r>
            <a:r>
              <a:rPr lang="ru-RU" sz="1800" dirty="0" err="1" smtClean="0"/>
              <a:t>формує</a:t>
            </a:r>
            <a:r>
              <a:rPr lang="ru-RU" sz="1800" dirty="0" smtClean="0"/>
              <a:t> </a:t>
            </a:r>
            <a:r>
              <a:rPr lang="ru-RU" sz="1800" dirty="0" err="1"/>
              <a:t>файли</a:t>
            </a:r>
            <a:r>
              <a:rPr lang="ru-RU" sz="1800" dirty="0"/>
              <a:t> </a:t>
            </a:r>
            <a:r>
              <a:rPr lang="ru-RU" sz="1800" dirty="0" err="1"/>
              <a:t>експорту</a:t>
            </a:r>
            <a:r>
              <a:rPr lang="ru-RU" sz="1800" dirty="0"/>
              <a:t> «</a:t>
            </a:r>
            <a:r>
              <a:rPr lang="ru-RU" sz="1800" dirty="0" err="1"/>
              <a:t>оприбуткування</a:t>
            </a:r>
            <a:r>
              <a:rPr lang="ru-RU" sz="1800" dirty="0"/>
              <a:t>» та  «продажу»  та </a:t>
            </a:r>
            <a:r>
              <a:rPr lang="ru-RU" sz="1800" dirty="0" err="1"/>
              <a:t>відразу</a:t>
            </a:r>
            <a:r>
              <a:rPr lang="ru-RU" sz="1800" dirty="0"/>
              <a:t> </a:t>
            </a:r>
            <a:r>
              <a:rPr lang="ru-RU" sz="1800" dirty="0" err="1"/>
              <a:t>робить</a:t>
            </a:r>
            <a:r>
              <a:rPr lang="ru-RU" sz="1800" dirty="0"/>
              <a:t> </a:t>
            </a:r>
            <a:r>
              <a:rPr lang="ru-RU" sz="1800" dirty="0" err="1"/>
              <a:t>обмін</a:t>
            </a:r>
            <a:r>
              <a:rPr lang="ru-RU" sz="1800" dirty="0"/>
              <a:t> з основною </a:t>
            </a:r>
            <a:r>
              <a:rPr lang="ru-RU" sz="1800" dirty="0" err="1"/>
              <a:t>програмою</a:t>
            </a:r>
            <a:r>
              <a:rPr lang="ru-RU" sz="1800" dirty="0"/>
              <a:t> («</a:t>
            </a:r>
            <a:r>
              <a:rPr lang="ru-RU" sz="1800" dirty="0" smtClean="0"/>
              <a:t>BAS </a:t>
            </a:r>
            <a:r>
              <a:rPr lang="ru-RU" sz="1800" dirty="0" err="1" smtClean="0"/>
              <a:t>Бухгалтерія</a:t>
            </a:r>
            <a:r>
              <a:rPr lang="ru-RU" sz="1800" dirty="0"/>
              <a:t>»).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4564" y="0"/>
            <a:ext cx="9139436" cy="764706"/>
            <a:chOff x="4564" y="-1"/>
            <a:chExt cx="9139436" cy="76470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564" y="-1"/>
              <a:ext cx="9139436" cy="7647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897423" y="0"/>
              <a:ext cx="3092518" cy="764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0" name="Picture 2" descr="E:\Сайт\Сайт Спільний\LogoСніш2021\Logo_Mama_Color_v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93" y="-28763"/>
            <a:ext cx="1584176" cy="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7504" y="6128518"/>
            <a:ext cx="8352928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6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43" y="1916832"/>
            <a:ext cx="8981257" cy="4039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Юля_Сайт_29.03.2021\Презентація по Роздрібу\buy-2025564_640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9804"/>
            <a:ext cx="1187624" cy="153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Юля_Сайт_29.03.2021\Презентація по Роздрібу\business-2025816_640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871488"/>
            <a:ext cx="792088" cy="116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Юля_Сайт_29.03.2021\Презентація по Роздрібу\man-2700445_640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31840" y="4687267"/>
            <a:ext cx="706909" cy="141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6115127"/>
            <a:ext cx="9139436" cy="764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Всього</a:t>
            </a:r>
            <a:r>
              <a:rPr lang="ru-RU" dirty="0"/>
              <a:t> по </a:t>
            </a:r>
            <a:r>
              <a:rPr lang="ru-RU" dirty="0" err="1"/>
              <a:t>програмному</a:t>
            </a:r>
            <a:r>
              <a:rPr lang="ru-RU" dirty="0"/>
              <a:t> </a:t>
            </a:r>
            <a:r>
              <a:rPr lang="ru-RU" dirty="0" err="1" smtClean="0"/>
              <a:t>забезпеченню</a:t>
            </a:r>
            <a:r>
              <a:rPr lang="ru-RU" dirty="0" smtClean="0"/>
              <a:t>=6690,0+Кількість </a:t>
            </a:r>
            <a:r>
              <a:rPr lang="ru-RU" dirty="0" err="1"/>
              <a:t>магазинів</a:t>
            </a:r>
            <a:r>
              <a:rPr lang="ru-RU" dirty="0"/>
              <a:t> </a:t>
            </a:r>
            <a:r>
              <a:rPr lang="ru-RU" dirty="0" smtClean="0"/>
              <a:t>х(2700,0+500,0</a:t>
            </a:r>
            <a:r>
              <a:rPr lang="ru-RU" dirty="0"/>
              <a:t>) </a:t>
            </a:r>
            <a:r>
              <a:rPr lang="ru-RU" dirty="0" smtClean="0"/>
              <a:t>+ 2600,0 </a:t>
            </a:r>
            <a:endParaRPr lang="ru-RU" dirty="0"/>
          </a:p>
          <a:p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впровадження</a:t>
            </a:r>
            <a:r>
              <a:rPr lang="ru-RU" dirty="0"/>
              <a:t>: з </a:t>
            </a:r>
            <a:r>
              <a:rPr lang="ru-RU" dirty="0" err="1"/>
              <a:t>розрах</a:t>
            </a:r>
            <a:r>
              <a:rPr lang="ru-RU" dirty="0"/>
              <a:t>. 400,0грн за год. </a:t>
            </a:r>
            <a:r>
              <a:rPr lang="ru-RU" dirty="0" err="1"/>
              <a:t>Приблизно</a:t>
            </a:r>
            <a:r>
              <a:rPr lang="ru-RU" dirty="0"/>
              <a:t> 5год х 400,0грн = 2000,0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03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51" y="692696"/>
            <a:ext cx="9051962" cy="1008111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err="1"/>
              <a:t>Варіант</a:t>
            </a:r>
            <a:r>
              <a:rPr lang="ru-RU" sz="2000" b="1" dirty="0"/>
              <a:t> </a:t>
            </a:r>
            <a:r>
              <a:rPr lang="ru-RU" sz="2000" b="1" dirty="0" smtClean="0"/>
              <a:t>4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1800" dirty="0"/>
              <a:t>Магазин </a:t>
            </a:r>
            <a:r>
              <a:rPr lang="ru-RU" sz="1800" dirty="0" err="1"/>
              <a:t>формує</a:t>
            </a:r>
            <a:r>
              <a:rPr lang="ru-RU" sz="1800" dirty="0"/>
              <a:t> </a:t>
            </a:r>
            <a:r>
              <a:rPr lang="ru-RU" sz="1800" dirty="0" err="1"/>
              <a:t>файли</a:t>
            </a:r>
            <a:r>
              <a:rPr lang="ru-RU" sz="1800" dirty="0"/>
              <a:t> </a:t>
            </a:r>
            <a:r>
              <a:rPr lang="ru-RU" sz="1800" dirty="0" err="1"/>
              <a:t>експорту</a:t>
            </a:r>
            <a:r>
              <a:rPr lang="ru-RU" sz="1800" dirty="0"/>
              <a:t> «</a:t>
            </a:r>
            <a:r>
              <a:rPr lang="ru-RU" sz="1800" dirty="0" err="1"/>
              <a:t>оприбуткування</a:t>
            </a:r>
            <a:r>
              <a:rPr lang="ru-RU" sz="1800" dirty="0"/>
              <a:t>» та «продажу»  та </a:t>
            </a:r>
            <a:r>
              <a:rPr lang="ru-RU" sz="1800" dirty="0" err="1"/>
              <a:t>передає</a:t>
            </a:r>
            <a:r>
              <a:rPr lang="ru-RU" sz="1800" dirty="0"/>
              <a:t> в </a:t>
            </a:r>
            <a:r>
              <a:rPr lang="ru-RU" sz="1800" dirty="0" err="1" smtClean="0"/>
              <a:t>бухгалтерію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В одному з </a:t>
            </a:r>
            <a:r>
              <a:rPr lang="ru-RU" sz="1800" dirty="0" err="1"/>
              <a:t>магазинів</a:t>
            </a:r>
            <a:r>
              <a:rPr lang="ru-RU" sz="1800" dirty="0"/>
              <a:t> 2 </a:t>
            </a:r>
            <a:r>
              <a:rPr lang="ru-RU" sz="1800" dirty="0" err="1"/>
              <a:t>каси</a:t>
            </a:r>
            <a:r>
              <a:rPr lang="ru-RU" sz="1800" dirty="0"/>
              <a:t>. В </a:t>
            </a:r>
            <a:r>
              <a:rPr lang="ru-RU" sz="1800" dirty="0" err="1"/>
              <a:t>іншому</a:t>
            </a:r>
            <a:r>
              <a:rPr lang="ru-RU" sz="1800" dirty="0"/>
              <a:t> 3 </a:t>
            </a:r>
            <a:r>
              <a:rPr lang="ru-RU" sz="1800" dirty="0" err="1" smtClean="0"/>
              <a:t>каси</a:t>
            </a:r>
            <a:r>
              <a:rPr lang="ru-RU" sz="1800" dirty="0" smtClean="0"/>
              <a:t> </a:t>
            </a:r>
            <a:endParaRPr lang="ru-RU" sz="18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564" y="0"/>
            <a:ext cx="9139436" cy="764706"/>
            <a:chOff x="4564" y="-1"/>
            <a:chExt cx="9139436" cy="76470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564" y="-1"/>
              <a:ext cx="9139436" cy="7647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897423" y="0"/>
              <a:ext cx="3092518" cy="764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0" name="Picture 2" descr="E:\Сайт\Сайт Спільний\LogoСніш2021\Logo_Mama_Color_v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93" y="-28763"/>
            <a:ext cx="1584176" cy="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77" y="1556792"/>
            <a:ext cx="8577810" cy="448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6093295"/>
            <a:ext cx="9139436" cy="764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Всього</a:t>
            </a:r>
            <a:r>
              <a:rPr lang="ru-RU" dirty="0"/>
              <a:t> по </a:t>
            </a:r>
            <a:r>
              <a:rPr lang="ru-RU" dirty="0" err="1"/>
              <a:t>програмному</a:t>
            </a:r>
            <a:r>
              <a:rPr lang="ru-RU" dirty="0"/>
              <a:t> </a:t>
            </a:r>
            <a:r>
              <a:rPr lang="ru-RU" dirty="0" err="1" smtClean="0"/>
              <a:t>забезпеченню</a:t>
            </a:r>
            <a:r>
              <a:rPr lang="ru-RU" dirty="0" smtClean="0"/>
              <a:t> = </a:t>
            </a:r>
            <a:r>
              <a:rPr lang="ru-RU" dirty="0"/>
              <a:t>6690,0 + 2600,0 +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магазинів</a:t>
            </a:r>
            <a:r>
              <a:rPr lang="ru-RU" dirty="0"/>
              <a:t> на 2 </a:t>
            </a:r>
            <a:r>
              <a:rPr lang="ru-RU" dirty="0" err="1"/>
              <a:t>користувачі</a:t>
            </a:r>
            <a:r>
              <a:rPr lang="ru-RU" dirty="0"/>
              <a:t> х (2700,0+500,0) +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магазинів</a:t>
            </a:r>
            <a:r>
              <a:rPr lang="ru-RU" dirty="0"/>
              <a:t> на 3 і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х 5000,0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543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63064" y="1124744"/>
            <a:ext cx="7653352" cy="694110"/>
          </a:xfrm>
        </p:spPr>
        <p:txBody>
          <a:bodyPr>
            <a:normAutofit/>
          </a:bodyPr>
          <a:lstStyle/>
          <a:p>
            <a:r>
              <a:rPr lang="uk-UA" sz="2700" b="1" dirty="0" smtClean="0"/>
              <a:t>Контакти</a:t>
            </a:r>
            <a:endParaRPr lang="ru-RU" dirty="0"/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663064" y="1700808"/>
            <a:ext cx="7653352" cy="309634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lvl="0" indent="0" algn="ctr">
              <a:buClr>
                <a:schemeClr val="accent1"/>
              </a:buClr>
              <a:buNone/>
            </a:pPr>
            <a:r>
              <a:rPr lang="uk-UA" sz="2200" dirty="0" smtClean="0"/>
              <a:t>Адреса офісу компанії «СНіШ»:</a:t>
            </a:r>
          </a:p>
          <a:p>
            <a:pPr marL="0" lvl="0" indent="0" algn="ctr">
              <a:buClr>
                <a:schemeClr val="accent1"/>
              </a:buClr>
              <a:buNone/>
            </a:pPr>
            <a:r>
              <a:rPr lang="uk-UA" sz="2200" dirty="0" smtClean="0"/>
              <a:t> м. Вінниця, вул. Замостянська буд.35, офіс 315</a:t>
            </a:r>
          </a:p>
          <a:p>
            <a:pPr marL="0" lvl="0" indent="0" algn="ctr">
              <a:spcBef>
                <a:spcPts val="0"/>
              </a:spcBef>
              <a:buClr>
                <a:schemeClr val="accent1"/>
              </a:buClr>
              <a:buNone/>
            </a:pPr>
            <a:endParaRPr lang="uk-UA" sz="2200" dirty="0" smtClean="0"/>
          </a:p>
          <a:p>
            <a:pPr marL="0" lvl="0" indent="0" algn="ctr">
              <a:buClr>
                <a:schemeClr val="accent1"/>
              </a:buClr>
              <a:buNone/>
            </a:pPr>
            <a:r>
              <a:rPr lang="uk-UA" sz="2200" dirty="0" smtClean="0"/>
              <a:t>Контактні телефони: </a:t>
            </a:r>
          </a:p>
          <a:p>
            <a:pPr marL="0" lvl="0" indent="0" algn="ctr">
              <a:buClr>
                <a:schemeClr val="accent1"/>
              </a:buClr>
              <a:buNone/>
            </a:pPr>
            <a:r>
              <a:rPr lang="uk-UA" sz="2200" dirty="0" smtClean="0"/>
              <a:t>(0432) 60-38-26, +38 (097)495-91-56</a:t>
            </a:r>
          </a:p>
          <a:p>
            <a:pPr marL="0" lvl="0" indent="0" algn="ctr">
              <a:buClr>
                <a:schemeClr val="accent1"/>
              </a:buClr>
              <a:buNone/>
            </a:pPr>
            <a:endParaRPr lang="uk-UA" sz="2200" dirty="0" smtClean="0"/>
          </a:p>
          <a:p>
            <a:pPr marL="0" indent="0" algn="ctr">
              <a:spcBef>
                <a:spcPts val="0"/>
              </a:spcBef>
              <a:buClr>
                <a:schemeClr val="accent1"/>
              </a:buClr>
              <a:buNone/>
            </a:pPr>
            <a:r>
              <a:rPr lang="en-US" sz="2200" dirty="0" smtClean="0"/>
              <a:t>e-mail:  snish.kompani@gmail.com</a:t>
            </a:r>
            <a:endParaRPr lang="uk-UA" sz="2200" dirty="0" smtClean="0"/>
          </a:p>
          <a:p>
            <a:pPr marL="0" indent="0" algn="ctr">
              <a:buClr>
                <a:schemeClr val="accent1"/>
              </a:buClr>
              <a:buNone/>
            </a:pPr>
            <a:r>
              <a:rPr lang="uk-UA" sz="2200" dirty="0" smtClean="0"/>
              <a:t>http://snish.com.ua/</a:t>
            </a:r>
          </a:p>
          <a:p>
            <a:endParaRPr lang="uk-UA" sz="2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63064" y="1124744"/>
            <a:ext cx="7653352" cy="3816424"/>
          </a:xfrm>
          <a:prstGeom prst="roundRect">
            <a:avLst>
              <a:gd name="adj" fmla="val 7219"/>
            </a:avLst>
          </a:prstGeom>
          <a:noFill/>
          <a:ln w="57150" cap="flat" cmpd="thickThin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63064" y="5157192"/>
            <a:ext cx="7653352" cy="122413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 smtClean="0"/>
              <a:t>ДЯКУЄМО ЗА УВАГУ !!!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3064" y="5157192"/>
            <a:ext cx="7653352" cy="1224136"/>
          </a:xfrm>
          <a:prstGeom prst="roundRect">
            <a:avLst>
              <a:gd name="adj" fmla="val 17594"/>
            </a:avLst>
          </a:prstGeom>
          <a:noFill/>
          <a:ln w="57150" cap="flat" cmpd="thickThin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4564" y="0"/>
            <a:ext cx="9139436" cy="764706"/>
            <a:chOff x="4564" y="-1"/>
            <a:chExt cx="9139436" cy="764706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564" y="-1"/>
              <a:ext cx="9139436" cy="7647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897423" y="0"/>
              <a:ext cx="3092518" cy="764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7" name="Picture 2" descr="E:\Сайт\Сайт Спільний\LogoСніш2021\Logo_Mama_Color_v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93" y="-28763"/>
            <a:ext cx="1584176" cy="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4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289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Пропозиції для роздрібу </vt:lpstr>
      <vt:lpstr>Програма для роздрібної торгівлі автоматизує наступні операції:</vt:lpstr>
      <vt:lpstr>Презентация PowerPoint</vt:lpstr>
      <vt:lpstr>Варіант 1 Автоматизована торгова точка, яка працює локально</vt:lpstr>
      <vt:lpstr>Варіант 2 Магазин оприбутковує товар та продає його  Формує файли експорту «оприбуткування» та «продажу»  та передає в бухгалтерію</vt:lpstr>
      <vt:lpstr>Варіант 3 Магазин оприбутковує товар та продає його Дублікат програми магазину встановлюється на ПК бухгалтера. Бухгалтер формує файли експорту «оприбуткування» та  «продажу»  та відразу робить обмін з основною програмою («BAS Бухгалтерія»). </vt:lpstr>
      <vt:lpstr>Варіант 4 Магазин формує файли експорту «оприбуткування» та «продажу»  та передає в бухгалтерію В одному з магазинів 2 каси. В іншому 3 каси </vt:lpstr>
      <vt:lpstr>Контакти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k9</cp:lastModifiedBy>
  <cp:revision>180</cp:revision>
  <dcterms:created xsi:type="dcterms:W3CDTF">2018-11-30T10:43:12Z</dcterms:created>
  <dcterms:modified xsi:type="dcterms:W3CDTF">2021-06-14T10:55:25Z</dcterms:modified>
</cp:coreProperties>
</file>